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6858000" cx="12192000"/>
  <p:notesSz cx="6858000" cy="9144000"/>
  <p:embeddedFontLst>
    <p:embeddedFont>
      <p:font typeface="Nunito SemiBold"/>
      <p:regular r:id="rId25"/>
      <p:bold r:id="rId26"/>
      <p:italic r:id="rId27"/>
      <p:boldItalic r:id="rId28"/>
    </p:embeddedFont>
    <p:embeddedFont>
      <p:font typeface="Nuni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0CE090A-6BEF-4FA7-8854-6495D48C946C}">
  <a:tblStyle styleId="{20CE090A-6BEF-4FA7-8854-6495D48C946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SemiBold-bold.fntdata"/><Relationship Id="rId25" Type="http://schemas.openxmlformats.org/officeDocument/2006/relationships/font" Target="fonts/NunitoSemiBold-regular.fntdata"/><Relationship Id="rId28" Type="http://schemas.openxmlformats.org/officeDocument/2006/relationships/font" Target="fonts/NunitoSemiBold-boldItalic.fntdata"/><Relationship Id="rId27" Type="http://schemas.openxmlformats.org/officeDocument/2006/relationships/font" Target="fonts/NunitoSemi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italic.fntdata"/><Relationship Id="rId30" Type="http://schemas.openxmlformats.org/officeDocument/2006/relationships/font" Target="fonts/Nunito-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Nuni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f1d3bef70f_0_153:notes"/>
          <p:cNvSpPr txBox="1"/>
          <p:nvPr>
            <p:ph idx="1" type="body"/>
          </p:nvPr>
        </p:nvSpPr>
        <p:spPr>
          <a:xfrm>
            <a:off x="685800" y="4400549"/>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4" name="Google Shape;284;gf1d3bef70f_0_153:notes"/>
          <p:cNvSpPr/>
          <p:nvPr>
            <p:ph idx="2" type="sldImg"/>
          </p:nvPr>
        </p:nvSpPr>
        <p:spPr>
          <a:xfrm>
            <a:off x="729258" y="1143000"/>
            <a:ext cx="5399400" cy="3085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f1d3bef70f_0_1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9" name="Google Shape;289;gf1d3bef70f_0_1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f1d3bef70f_0_1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7" name="Google Shape;297;gf1d3bef70f_0_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f1d3bef70f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f1d3bef70f_0_1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f1d3bef70f_0_1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2" name="Google Shape;312;gf1d3bef70f_0_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f1d3bef70f_0_2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7" name="Google Shape;347;gf1d3bef70f_0_2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f1d3bef70f_0_2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8" name="Google Shape;368;gf1d3bef70f_0_2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f1d3bef70f_0_2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6" name="Google Shape;386;gf1d3bef70f_0_2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f1d3bef70f_0_2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6" name="Google Shape;406;gf1d3bef70f_0_2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4" name="Google Shape;42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e940a6206f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e940a6206f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0" name="Google Shape;170;ge940a6206f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f1d3bef70f_0_0:notes"/>
          <p:cNvSpPr txBox="1"/>
          <p:nvPr>
            <p:ph idx="1" type="body"/>
          </p:nvPr>
        </p:nvSpPr>
        <p:spPr>
          <a:xfrm>
            <a:off x="685800" y="4400549"/>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7" name="Google Shape;177;gf1d3bef70f_0_0:notes"/>
          <p:cNvSpPr/>
          <p:nvPr>
            <p:ph idx="2" type="sldImg"/>
          </p:nvPr>
        </p:nvSpPr>
        <p:spPr>
          <a:xfrm>
            <a:off x="729258" y="1143000"/>
            <a:ext cx="5399400" cy="3085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83f7d228c0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2" name="Google Shape;182;g83f7d228c0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0" name="Google Shape;19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edfd090ec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8" name="Google Shape;198;gedfd090ec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83f7d228c0_1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3" name="Google Shape;233;g83f7d228c0_1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750bf5c516_0_1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8" name="Google Shape;268;g750bf5c516_0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750bf5c516_0_1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6" name="Google Shape;276;g750bf5c516_0_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6.png"/><Relationship Id="rId6" Type="http://schemas.openxmlformats.org/officeDocument/2006/relationships/image" Target="../media/image1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1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20</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2020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2020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2020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a:t>
            </a:r>
            <a:r>
              <a:rPr lang="en-US" sz="1000">
                <a:solidFill>
                  <a:schemeClr val="dk1"/>
                </a:solidFill>
                <a:latin typeface="Nunito"/>
                <a:ea typeface="Nunito"/>
                <a:cs typeface="Nunito"/>
                <a:sym typeface="Nunito"/>
              </a:rPr>
              <a:t>20</a:t>
            </a:r>
            <a:r>
              <a:rPr b="0" lang="en-US" sz="1000">
                <a:solidFill>
                  <a:schemeClr val="dk1"/>
                </a:solidFill>
                <a:latin typeface="Nunito"/>
                <a:ea typeface="Nunito"/>
                <a:cs typeface="Nunito"/>
                <a:sym typeface="Nunito"/>
              </a:rPr>
              <a:t>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20</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KOKO SASA CMC2 &amp; CMC1</a:t>
            </a:r>
            <a:endParaRPr/>
          </a:p>
        </p:txBody>
      </p:sp>
      <p:sp>
        <p:nvSpPr>
          <p:cNvPr id="166" name="Google Shape;166;p19"/>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Metrics and approach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sz="3200"/>
              <a:t>CMC1</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29"/>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92" name="Google Shape;292;p29"/>
          <p:cNvSpPr txBox="1"/>
          <p:nvPr>
            <p:ph type="title"/>
          </p:nvPr>
        </p:nvSpPr>
        <p:spPr>
          <a:xfrm>
            <a:off x="1600200" y="121924"/>
            <a:ext cx="14043900" cy="10452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500"/>
              <a:buNone/>
            </a:pPr>
            <a:r>
              <a:rPr lang="en-US" sz="3700"/>
              <a:t>Metrics needed for each day d</a:t>
            </a:r>
            <a:endParaRPr/>
          </a:p>
        </p:txBody>
      </p:sp>
      <p:sp>
        <p:nvSpPr>
          <p:cNvPr id="293" name="Google Shape;293;p29"/>
          <p:cNvSpPr txBox="1"/>
          <p:nvPr>
            <p:ph idx="1" type="subTitle"/>
          </p:nvPr>
        </p:nvSpPr>
        <p:spPr>
          <a:xfrm>
            <a:off x="611625" y="1776625"/>
            <a:ext cx="10155300" cy="4180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500"/>
              <a:buFont typeface="Arial"/>
              <a:buNone/>
            </a:pPr>
            <a:r>
              <a:rPr b="1" lang="en-US" sz="2400">
                <a:solidFill>
                  <a:schemeClr val="dk2"/>
                </a:solidFill>
              </a:rPr>
              <a:t>sasa_</a:t>
            </a:r>
            <a:r>
              <a:rPr b="1" lang="en-US" sz="2400">
                <a:solidFill>
                  <a:schemeClr val="dk2"/>
                </a:solidFill>
              </a:rPr>
              <a:t>alpcx </a:t>
            </a:r>
            <a:r>
              <a:rPr lang="en-US" sz="2400">
                <a:solidFill>
                  <a:schemeClr val="dk2"/>
                </a:solidFill>
              </a:rPr>
              <a:t>- average litres per cooker, 7 and 28 day averages</a:t>
            </a:r>
            <a:endParaRPr sz="2400">
              <a:solidFill>
                <a:schemeClr val="dk2"/>
              </a:solidFill>
            </a:endParaRPr>
          </a:p>
          <a:p>
            <a:pPr indent="0" lvl="0" marL="0" rtl="0" algn="l">
              <a:lnSpc>
                <a:spcPct val="115000"/>
              </a:lnSpc>
              <a:spcBef>
                <a:spcPts val="2100"/>
              </a:spcBef>
              <a:spcAft>
                <a:spcPts val="0"/>
              </a:spcAft>
              <a:buClr>
                <a:schemeClr val="dk1"/>
              </a:buClr>
              <a:buSzPts val="1500"/>
              <a:buFont typeface="Arial"/>
              <a:buNone/>
            </a:pPr>
            <a:r>
              <a:rPr b="1" lang="en-US" sz="2400">
                <a:solidFill>
                  <a:schemeClr val="dk2"/>
                </a:solidFill>
              </a:rPr>
              <a:t>sasa_</a:t>
            </a:r>
            <a:r>
              <a:rPr b="1" lang="en-US" sz="2400">
                <a:solidFill>
                  <a:schemeClr val="dk2"/>
                </a:solidFill>
              </a:rPr>
              <a:t>alpux -</a:t>
            </a:r>
            <a:r>
              <a:rPr lang="en-US" sz="2400">
                <a:solidFill>
                  <a:schemeClr val="dk2"/>
                </a:solidFill>
              </a:rPr>
              <a:t> average litres per user,  7 and 28 day averages</a:t>
            </a:r>
            <a:endParaRPr sz="2400">
              <a:solidFill>
                <a:schemeClr val="dk2"/>
              </a:solidFill>
            </a:endParaRPr>
          </a:p>
          <a:p>
            <a:pPr indent="0" lvl="0" marL="0" rtl="0" algn="l">
              <a:lnSpc>
                <a:spcPct val="115000"/>
              </a:lnSpc>
              <a:spcBef>
                <a:spcPts val="2100"/>
              </a:spcBef>
              <a:spcAft>
                <a:spcPts val="0"/>
              </a:spcAft>
              <a:buClr>
                <a:schemeClr val="dk1"/>
              </a:buClr>
              <a:buSzPts val="1500"/>
              <a:buFont typeface="Arial"/>
              <a:buNone/>
            </a:pPr>
            <a:r>
              <a:rPr b="1" lang="en-US" sz="2400">
                <a:solidFill>
                  <a:schemeClr val="dk2"/>
                </a:solidFill>
              </a:rPr>
              <a:t>sasa_</a:t>
            </a:r>
            <a:r>
              <a:rPr b="1" lang="en-US" sz="2400">
                <a:solidFill>
                  <a:schemeClr val="dk2"/>
                </a:solidFill>
              </a:rPr>
              <a:t>arpcx -</a:t>
            </a:r>
            <a:r>
              <a:rPr lang="en-US" sz="2400">
                <a:solidFill>
                  <a:schemeClr val="dk2"/>
                </a:solidFill>
              </a:rPr>
              <a:t> average revenue per cooker, 7 and 28 day averages</a:t>
            </a:r>
            <a:endParaRPr sz="2400">
              <a:solidFill>
                <a:schemeClr val="dk2"/>
              </a:solidFill>
            </a:endParaRPr>
          </a:p>
          <a:p>
            <a:pPr indent="0" lvl="0" marL="0" rtl="0" algn="l">
              <a:lnSpc>
                <a:spcPct val="115000"/>
              </a:lnSpc>
              <a:spcBef>
                <a:spcPts val="2100"/>
              </a:spcBef>
              <a:spcAft>
                <a:spcPts val="0"/>
              </a:spcAft>
              <a:buClr>
                <a:schemeClr val="dk1"/>
              </a:buClr>
              <a:buSzPts val="1500"/>
              <a:buFont typeface="Arial"/>
              <a:buNone/>
            </a:pPr>
            <a:r>
              <a:rPr b="1" lang="en-US" sz="2400">
                <a:solidFill>
                  <a:schemeClr val="dk2"/>
                </a:solidFill>
              </a:rPr>
              <a:t>sasa_</a:t>
            </a:r>
            <a:r>
              <a:rPr b="1" lang="en-US" sz="2400">
                <a:solidFill>
                  <a:schemeClr val="dk2"/>
                </a:solidFill>
              </a:rPr>
              <a:t>arpux -</a:t>
            </a:r>
            <a:r>
              <a:rPr lang="en-US" sz="2400">
                <a:solidFill>
                  <a:schemeClr val="dk2"/>
                </a:solidFill>
              </a:rPr>
              <a:t> average revenue per user,  7 and 28 day averages</a:t>
            </a:r>
            <a:endParaRPr sz="2400">
              <a:solidFill>
                <a:schemeClr val="dk2"/>
              </a:solidFill>
            </a:endParaRPr>
          </a:p>
          <a:p>
            <a:pPr indent="0" lvl="0" marL="0" rtl="0" algn="l">
              <a:lnSpc>
                <a:spcPct val="115000"/>
              </a:lnSpc>
              <a:spcBef>
                <a:spcPts val="2100"/>
              </a:spcBef>
              <a:spcAft>
                <a:spcPts val="0"/>
              </a:spcAft>
              <a:buClr>
                <a:schemeClr val="dk1"/>
              </a:buClr>
              <a:buSzPts val="1500"/>
              <a:buFont typeface="Arial"/>
              <a:buNone/>
            </a:pPr>
            <a:r>
              <a:rPr b="1" lang="en-US" sz="2400">
                <a:solidFill>
                  <a:srgbClr val="FF0000"/>
                </a:solidFill>
              </a:rPr>
              <a:t>sasa_</a:t>
            </a:r>
            <a:r>
              <a:rPr b="1" lang="en-US" sz="2400">
                <a:solidFill>
                  <a:srgbClr val="FF0000"/>
                </a:solidFill>
              </a:rPr>
              <a:t>user_days</a:t>
            </a:r>
            <a:r>
              <a:rPr lang="en-US" sz="2400">
                <a:solidFill>
                  <a:srgbClr val="FF0000"/>
                </a:solidFill>
              </a:rPr>
              <a:t>- number of user days in the user group</a:t>
            </a:r>
            <a:endParaRPr sz="2400">
              <a:solidFill>
                <a:srgbClr val="FF0000"/>
              </a:solidFill>
            </a:endParaRPr>
          </a:p>
          <a:p>
            <a:pPr indent="0" lvl="0" marL="0" rtl="0" algn="l">
              <a:lnSpc>
                <a:spcPct val="115000"/>
              </a:lnSpc>
              <a:spcBef>
                <a:spcPts val="2100"/>
              </a:spcBef>
              <a:spcAft>
                <a:spcPts val="0"/>
              </a:spcAft>
              <a:buClr>
                <a:schemeClr val="dk1"/>
              </a:buClr>
              <a:buSzPts val="1500"/>
              <a:buFont typeface="Arial"/>
              <a:buNone/>
            </a:pPr>
            <a:r>
              <a:rPr b="1" lang="en-US" sz="2400">
                <a:solidFill>
                  <a:srgbClr val="FF0000"/>
                </a:solidFill>
              </a:rPr>
              <a:t>sasa_</a:t>
            </a:r>
            <a:r>
              <a:rPr b="1" lang="en-US" sz="2400">
                <a:solidFill>
                  <a:srgbClr val="FF0000"/>
                </a:solidFill>
              </a:rPr>
              <a:t>cooker_days </a:t>
            </a:r>
            <a:r>
              <a:rPr lang="en-US" sz="2400">
                <a:solidFill>
                  <a:srgbClr val="FF0000"/>
                </a:solidFill>
              </a:rPr>
              <a:t>- number of cooker days in user group</a:t>
            </a:r>
            <a:endParaRPr b="1" sz="2400">
              <a:solidFill>
                <a:srgbClr val="FF0000"/>
              </a:solidFill>
            </a:endParaRPr>
          </a:p>
          <a:p>
            <a:pPr indent="0" lvl="0" marL="0" rtl="0" algn="l">
              <a:lnSpc>
                <a:spcPct val="115000"/>
              </a:lnSpc>
              <a:spcBef>
                <a:spcPts val="2100"/>
              </a:spcBef>
              <a:spcAft>
                <a:spcPts val="0"/>
              </a:spcAft>
              <a:buClr>
                <a:schemeClr val="dk1"/>
              </a:buClr>
              <a:buSzPts val="1500"/>
              <a:buFont typeface="Arial"/>
              <a:buNone/>
            </a:pPr>
            <a:r>
              <a:t/>
            </a:r>
            <a:endParaRPr sz="2400">
              <a:solidFill>
                <a:schemeClr val="dk2"/>
              </a:solidFill>
            </a:endParaRPr>
          </a:p>
          <a:p>
            <a:pPr indent="0" lvl="0" marL="0" rtl="0" algn="l">
              <a:lnSpc>
                <a:spcPct val="120000"/>
              </a:lnSpc>
              <a:spcBef>
                <a:spcPts val="2100"/>
              </a:spcBef>
              <a:spcAft>
                <a:spcPts val="0"/>
              </a:spcAft>
              <a:buNone/>
            </a:pPr>
            <a:r>
              <a:t/>
            </a:r>
            <a:endParaRPr/>
          </a:p>
        </p:txBody>
      </p:sp>
      <p:sp>
        <p:nvSpPr>
          <p:cNvPr id="294" name="Google Shape;294;p29"/>
          <p:cNvSpPr txBox="1"/>
          <p:nvPr>
            <p:ph idx="12" type="sldNum"/>
          </p:nvPr>
        </p:nvSpPr>
        <p:spPr>
          <a:xfrm>
            <a:off x="15694800" y="8534567"/>
            <a:ext cx="569100" cy="60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30"/>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00" name="Google Shape;300;p30"/>
          <p:cNvSpPr txBox="1"/>
          <p:nvPr>
            <p:ph type="title"/>
          </p:nvPr>
        </p:nvSpPr>
        <p:spPr>
          <a:xfrm>
            <a:off x="1200167" y="91433"/>
            <a:ext cx="10730400" cy="783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500"/>
              <a:buNone/>
            </a:pPr>
            <a:r>
              <a:rPr lang="en-US" sz="3700"/>
              <a:t>Dimensions - the customer groupings (7,660 ) </a:t>
            </a:r>
            <a:endParaRPr/>
          </a:p>
        </p:txBody>
      </p:sp>
      <p:sp>
        <p:nvSpPr>
          <p:cNvPr id="301" name="Google Shape;301;p30"/>
          <p:cNvSpPr txBox="1"/>
          <p:nvPr>
            <p:ph idx="12" type="sldNum"/>
          </p:nvPr>
        </p:nvSpPr>
        <p:spPr>
          <a:xfrm>
            <a:off x="15694800" y="8534567"/>
            <a:ext cx="569100" cy="60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302" name="Google Shape;302;p30"/>
          <p:cNvGraphicFramePr/>
          <p:nvPr/>
        </p:nvGraphicFramePr>
        <p:xfrm>
          <a:off x="120633" y="1423617"/>
          <a:ext cx="3000000" cy="3000000"/>
        </p:xfrm>
        <a:graphic>
          <a:graphicData uri="http://schemas.openxmlformats.org/drawingml/2006/table">
            <a:tbl>
              <a:tblPr>
                <a:noFill/>
                <a:tableStyleId>{20CE090A-6BEF-4FA7-8854-6495D48C946C}</a:tableStyleId>
              </a:tblPr>
              <a:tblGrid>
                <a:gridCol w="2164225"/>
                <a:gridCol w="1147825"/>
                <a:gridCol w="4965300"/>
                <a:gridCol w="571975"/>
                <a:gridCol w="3101400"/>
              </a:tblGrid>
              <a:tr h="426425">
                <a:tc>
                  <a:txBody>
                    <a:bodyPr/>
                    <a:lstStyle/>
                    <a:p>
                      <a:pPr indent="0" lvl="0" marL="0" rtl="0" algn="l">
                        <a:spcBef>
                          <a:spcPts val="0"/>
                        </a:spcBef>
                        <a:spcAft>
                          <a:spcPts val="0"/>
                        </a:spcAft>
                        <a:buNone/>
                      </a:pPr>
                      <a:r>
                        <a:rPr b="1" lang="en-US" sz="1100">
                          <a:latin typeface="Nunito"/>
                          <a:ea typeface="Nunito"/>
                          <a:cs typeface="Nunito"/>
                          <a:sym typeface="Nunito"/>
                        </a:rPr>
                        <a:t>Name</a:t>
                      </a:r>
                      <a:endParaRPr b="1" sz="1100">
                        <a:latin typeface="Nunito"/>
                        <a:ea typeface="Nunito"/>
                        <a:cs typeface="Nunito"/>
                        <a:sym typeface="Nunito"/>
                      </a:endParaRPr>
                    </a:p>
                  </a:txBody>
                  <a:tcPr marT="121900" marB="121900" marR="121900" marL="121900"/>
                </a:tc>
                <a:tc>
                  <a:txBody>
                    <a:bodyPr/>
                    <a:lstStyle/>
                    <a:p>
                      <a:pPr indent="0" lvl="0" marL="0" rtl="0" algn="l">
                        <a:spcBef>
                          <a:spcPts val="0"/>
                        </a:spcBef>
                        <a:spcAft>
                          <a:spcPts val="0"/>
                        </a:spcAft>
                        <a:buNone/>
                      </a:pPr>
                      <a:r>
                        <a:rPr b="1" lang="en-US" sz="1100">
                          <a:latin typeface="Nunito"/>
                          <a:ea typeface="Nunito"/>
                          <a:cs typeface="Nunito"/>
                          <a:sym typeface="Nunito"/>
                        </a:rPr>
                        <a:t>V</a:t>
                      </a:r>
                      <a:r>
                        <a:rPr b="1" lang="en-US" sz="1100">
                          <a:latin typeface="Nunito"/>
                          <a:ea typeface="Nunito"/>
                          <a:cs typeface="Nunito"/>
                          <a:sym typeface="Nunito"/>
                        </a:rPr>
                        <a:t>alue at</a:t>
                      </a:r>
                      <a:endParaRPr b="1" sz="1100">
                        <a:latin typeface="Nunito"/>
                        <a:ea typeface="Nunito"/>
                        <a:cs typeface="Nunito"/>
                        <a:sym typeface="Nunito"/>
                      </a:endParaRPr>
                    </a:p>
                  </a:txBody>
                  <a:tcPr marT="121900" marB="121900" marR="121900" marL="121900"/>
                </a:tc>
                <a:tc>
                  <a:txBody>
                    <a:bodyPr/>
                    <a:lstStyle/>
                    <a:p>
                      <a:pPr indent="0" lvl="0" marL="0" rtl="0" algn="l">
                        <a:spcBef>
                          <a:spcPts val="0"/>
                        </a:spcBef>
                        <a:spcAft>
                          <a:spcPts val="0"/>
                        </a:spcAft>
                        <a:buNone/>
                      </a:pPr>
                      <a:r>
                        <a:rPr b="1" lang="en-US" sz="1100">
                          <a:latin typeface="Nunito"/>
                          <a:ea typeface="Nunito"/>
                          <a:cs typeface="Nunito"/>
                          <a:sym typeface="Nunito"/>
                        </a:rPr>
                        <a:t>Possible values</a:t>
                      </a:r>
                      <a:endParaRPr b="1" sz="1100">
                        <a:latin typeface="Nunito"/>
                        <a:ea typeface="Nunito"/>
                        <a:cs typeface="Nunito"/>
                        <a:sym typeface="Nunito"/>
                      </a:endParaRPr>
                    </a:p>
                  </a:txBody>
                  <a:tcPr marT="121900" marB="121900" marR="121900" marL="121900"/>
                </a:tc>
                <a:tc>
                  <a:txBody>
                    <a:bodyPr/>
                    <a:lstStyle/>
                    <a:p>
                      <a:pPr indent="0" lvl="0" marL="0" rtl="0" algn="l">
                        <a:spcBef>
                          <a:spcPts val="0"/>
                        </a:spcBef>
                        <a:spcAft>
                          <a:spcPts val="0"/>
                        </a:spcAft>
                        <a:buNone/>
                      </a:pPr>
                      <a:r>
                        <a:rPr b="1" lang="en-US" sz="1100">
                          <a:latin typeface="Nunito"/>
                          <a:ea typeface="Nunito"/>
                          <a:cs typeface="Nunito"/>
                          <a:sym typeface="Nunito"/>
                        </a:rPr>
                        <a:t>Size</a:t>
                      </a:r>
                      <a:endParaRPr b="1" sz="1100">
                        <a:latin typeface="Nunito"/>
                        <a:ea typeface="Nunito"/>
                        <a:cs typeface="Nunito"/>
                        <a:sym typeface="Nunito"/>
                      </a:endParaRPr>
                    </a:p>
                  </a:txBody>
                  <a:tcPr marT="121900" marB="121900" marR="121900" marL="121900"/>
                </a:tc>
                <a:tc>
                  <a:txBody>
                    <a:bodyPr/>
                    <a:lstStyle/>
                    <a:p>
                      <a:pPr indent="0" lvl="0" marL="0" rtl="0" algn="l">
                        <a:spcBef>
                          <a:spcPts val="0"/>
                        </a:spcBef>
                        <a:spcAft>
                          <a:spcPts val="0"/>
                        </a:spcAft>
                        <a:buNone/>
                      </a:pPr>
                      <a:r>
                        <a:rPr b="1" lang="en-US" sz="1100">
                          <a:latin typeface="Nunito"/>
                          <a:ea typeface="Nunito"/>
                          <a:cs typeface="Nunito"/>
                          <a:sym typeface="Nunito"/>
                        </a:rPr>
                        <a:t>Comments</a:t>
                      </a:r>
                      <a:endParaRPr b="1" sz="1100">
                        <a:latin typeface="Nunito"/>
                        <a:ea typeface="Nunito"/>
                        <a:cs typeface="Nunito"/>
                        <a:sym typeface="Nunito"/>
                      </a:endParaRPr>
                    </a:p>
                  </a:txBody>
                  <a:tcPr marT="121900" marB="121900" marR="121900" marL="121900"/>
                </a:tc>
              </a:tr>
              <a:tr h="621325">
                <a:tc>
                  <a:txBody>
                    <a:bodyPr/>
                    <a:lstStyle/>
                    <a:p>
                      <a:pPr indent="0" lvl="0" marL="0" rtl="0" algn="l">
                        <a:spcBef>
                          <a:spcPts val="0"/>
                        </a:spcBef>
                        <a:spcAft>
                          <a:spcPts val="0"/>
                        </a:spcAft>
                        <a:buNone/>
                      </a:pPr>
                      <a:r>
                        <a:rPr lang="en-US" sz="1100">
                          <a:solidFill>
                            <a:schemeClr val="dk1"/>
                          </a:solidFill>
                          <a:latin typeface="Nunito"/>
                          <a:ea typeface="Nunito"/>
                          <a:cs typeface="Nunito"/>
                          <a:sym typeface="Nunito"/>
                        </a:rPr>
                        <a:t>sasa_</a:t>
                      </a:r>
                      <a:r>
                        <a:rPr lang="en-US" sz="1100">
                          <a:solidFill>
                            <a:schemeClr val="dk1"/>
                          </a:solidFill>
                          <a:latin typeface="Nunito"/>
                          <a:ea typeface="Nunito"/>
                          <a:cs typeface="Nunito"/>
                          <a:sym typeface="Nunito"/>
                        </a:rPr>
                        <a:t>last_fuel_purchase</a:t>
                      </a:r>
                      <a:r>
                        <a:rPr lang="en-US" sz="1100">
                          <a:solidFill>
                            <a:schemeClr val="dk1"/>
                          </a:solidFill>
                          <a:latin typeface="Nunito"/>
                          <a:ea typeface="Nunito"/>
                          <a:cs typeface="Nunito"/>
                          <a:sym typeface="Nunito"/>
                        </a:rPr>
                        <a:t> </a:t>
                      </a:r>
                      <a:endParaRPr sz="1100">
                        <a:latin typeface="Nunito"/>
                        <a:ea typeface="Nunito"/>
                        <a:cs typeface="Nunito"/>
                        <a:sym typeface="Nunito"/>
                      </a:endParaRPr>
                    </a:p>
                  </a:txBody>
                  <a:tcPr marT="121900" marB="121900" marR="121900" marL="121900"/>
                </a:tc>
                <a:tc>
                  <a:txBody>
                    <a:bodyPr/>
                    <a:lstStyle/>
                    <a:p>
                      <a:pPr indent="0" lvl="0" marL="0" rtl="0" algn="l">
                        <a:spcBef>
                          <a:spcPts val="0"/>
                        </a:spcBef>
                        <a:spcAft>
                          <a:spcPts val="0"/>
                        </a:spcAft>
                        <a:buNone/>
                      </a:pPr>
                      <a:r>
                        <a:rPr lang="en-US" sz="1100">
                          <a:solidFill>
                            <a:schemeClr val="dk1"/>
                          </a:solidFill>
                          <a:latin typeface="Nunito"/>
                          <a:ea typeface="Nunito"/>
                          <a:cs typeface="Nunito"/>
                          <a:sym typeface="Nunito"/>
                        </a:rPr>
                        <a:t>Date of measurement</a:t>
                      </a:r>
                      <a:endParaRPr sz="1100">
                        <a:solidFill>
                          <a:schemeClr val="dk1"/>
                        </a:solidFill>
                        <a:latin typeface="Nunito"/>
                        <a:ea typeface="Nunito"/>
                        <a:cs typeface="Nunito"/>
                        <a:sym typeface="Nunito"/>
                      </a:endParaRPr>
                    </a:p>
                  </a:txBody>
                  <a:tcPr marT="121900" marB="121900" marR="121900" marL="121900"/>
                </a:tc>
                <a:tc>
                  <a:txBody>
                    <a:bodyPr/>
                    <a:lstStyle/>
                    <a:p>
                      <a:pPr indent="0" lvl="0" marL="0" rtl="0" algn="l">
                        <a:spcBef>
                          <a:spcPts val="0"/>
                        </a:spcBef>
                        <a:spcAft>
                          <a:spcPts val="0"/>
                        </a:spcAft>
                        <a:buClr>
                          <a:schemeClr val="dk1"/>
                        </a:buClr>
                        <a:buSzPts val="1500"/>
                        <a:buFont typeface="Arial"/>
                        <a:buNone/>
                      </a:pPr>
                      <a:r>
                        <a:rPr lang="en-US" sz="1100">
                          <a:solidFill>
                            <a:schemeClr val="dk1"/>
                          </a:solidFill>
                          <a:latin typeface="Nunito"/>
                          <a:ea typeface="Nunito"/>
                          <a:cs typeface="Nunito"/>
                          <a:sym typeface="Nunito"/>
                        </a:rPr>
                        <a:t>&lt;1 week, 1-2 weeks, 2-3 weeks, 3-4 weeks, 4-5 weeks, 5-6 weeks, 6-7 weeks, 7-8 weeks, </a:t>
                      </a:r>
                      <a:r>
                        <a:rPr lang="en-US" sz="1100">
                          <a:solidFill>
                            <a:srgbClr val="FF0000"/>
                          </a:solidFill>
                          <a:latin typeface="Nunito"/>
                          <a:ea typeface="Nunito"/>
                          <a:cs typeface="Nunito"/>
                          <a:sym typeface="Nunito"/>
                        </a:rPr>
                        <a:t>8-12 weeks, &gt;12 weeks </a:t>
                      </a:r>
                      <a:endParaRPr sz="1100">
                        <a:solidFill>
                          <a:srgbClr val="FF0000"/>
                        </a:solidFill>
                        <a:latin typeface="Nunito"/>
                        <a:ea typeface="Nunito"/>
                        <a:cs typeface="Nunito"/>
                        <a:sym typeface="Nunito"/>
                      </a:endParaRPr>
                    </a:p>
                  </a:txBody>
                  <a:tcPr marT="121900" marB="121900" marR="121900" marL="121900"/>
                </a:tc>
                <a:tc>
                  <a:txBody>
                    <a:bodyPr/>
                    <a:lstStyle/>
                    <a:p>
                      <a:pPr indent="0" lvl="0" marL="0" rtl="0" algn="l">
                        <a:spcBef>
                          <a:spcPts val="0"/>
                        </a:spcBef>
                        <a:spcAft>
                          <a:spcPts val="0"/>
                        </a:spcAft>
                        <a:buNone/>
                      </a:pPr>
                      <a:r>
                        <a:rPr lang="en-US" sz="1100">
                          <a:latin typeface="Nunito"/>
                          <a:ea typeface="Nunito"/>
                          <a:cs typeface="Nunito"/>
                          <a:sym typeface="Nunito"/>
                        </a:rPr>
                        <a:t>10</a:t>
                      </a:r>
                      <a:endParaRPr sz="1100">
                        <a:latin typeface="Nunito"/>
                        <a:ea typeface="Nunito"/>
                        <a:cs typeface="Nunito"/>
                        <a:sym typeface="Nunito"/>
                      </a:endParaRPr>
                    </a:p>
                  </a:txBody>
                  <a:tcPr marT="121900" marB="121900" marR="121900" marL="121900"/>
                </a:tc>
                <a:tc>
                  <a:txBody>
                    <a:bodyPr/>
                    <a:lstStyle/>
                    <a:p>
                      <a:pPr indent="0" lvl="0" marL="0" rtl="0" algn="l">
                        <a:spcBef>
                          <a:spcPts val="0"/>
                        </a:spcBef>
                        <a:spcAft>
                          <a:spcPts val="0"/>
                        </a:spcAft>
                        <a:buNone/>
                      </a:pPr>
                      <a:r>
                        <a:rPr lang="en-US" sz="1100">
                          <a:solidFill>
                            <a:srgbClr val="FF0000"/>
                          </a:solidFill>
                          <a:latin typeface="Nunito"/>
                          <a:ea typeface="Nunito"/>
                          <a:cs typeface="Nunito"/>
                          <a:sym typeface="Nunito"/>
                        </a:rPr>
                        <a:t>Business inactive customer definitions will be built using these groupings - see next slide</a:t>
                      </a:r>
                      <a:endParaRPr sz="1100">
                        <a:solidFill>
                          <a:srgbClr val="FF0000"/>
                        </a:solidFill>
                        <a:latin typeface="Nunito"/>
                        <a:ea typeface="Nunito"/>
                        <a:cs typeface="Nunito"/>
                        <a:sym typeface="Nunito"/>
                      </a:endParaRPr>
                    </a:p>
                  </a:txBody>
                  <a:tcPr marT="121900" marB="121900" marR="121900" marL="121900"/>
                </a:tc>
              </a:tr>
              <a:tr h="537475">
                <a:tc>
                  <a:txBody>
                    <a:bodyPr/>
                    <a:lstStyle/>
                    <a:p>
                      <a:pPr indent="0" lvl="0" marL="0" rtl="0" algn="l">
                        <a:spcBef>
                          <a:spcPts val="0"/>
                        </a:spcBef>
                        <a:spcAft>
                          <a:spcPts val="0"/>
                        </a:spcAft>
                        <a:buNone/>
                      </a:pPr>
                      <a:r>
                        <a:rPr lang="en-US" sz="1100">
                          <a:latin typeface="Nunito"/>
                          <a:ea typeface="Nunito"/>
                          <a:cs typeface="Nunito"/>
                          <a:sym typeface="Nunito"/>
                        </a:rPr>
                        <a:t>sasa_</a:t>
                      </a:r>
                      <a:r>
                        <a:rPr lang="en-US" sz="1100">
                          <a:latin typeface="Nunito"/>
                          <a:ea typeface="Nunito"/>
                          <a:cs typeface="Nunito"/>
                          <a:sym typeface="Nunito"/>
                        </a:rPr>
                        <a:t>cust_type</a:t>
                      </a:r>
                      <a:endParaRPr sz="1100">
                        <a:latin typeface="Nunito"/>
                        <a:ea typeface="Nunito"/>
                        <a:cs typeface="Nunito"/>
                        <a:sym typeface="Nunito"/>
                      </a:endParaRPr>
                    </a:p>
                  </a:txBody>
                  <a:tcPr marT="121900" marB="121900" marR="121900" marL="121900"/>
                </a:tc>
                <a:tc>
                  <a:txBody>
                    <a:bodyPr/>
                    <a:lstStyle/>
                    <a:p>
                      <a:pPr indent="0" lvl="0" marL="0" rtl="0" algn="l">
                        <a:spcBef>
                          <a:spcPts val="0"/>
                        </a:spcBef>
                        <a:spcAft>
                          <a:spcPts val="0"/>
                        </a:spcAft>
                        <a:buNone/>
                      </a:pPr>
                      <a:r>
                        <a:rPr lang="en-US" sz="1100">
                          <a:latin typeface="Nunito"/>
                          <a:ea typeface="Nunito"/>
                          <a:cs typeface="Nunito"/>
                          <a:sym typeface="Nunito"/>
                        </a:rPr>
                        <a:t>Time of calculation</a:t>
                      </a:r>
                      <a:endParaRPr sz="1100">
                        <a:latin typeface="Nunito"/>
                        <a:ea typeface="Nunito"/>
                        <a:cs typeface="Nunito"/>
                        <a:sym typeface="Nunito"/>
                      </a:endParaRPr>
                    </a:p>
                  </a:txBody>
                  <a:tcPr marT="121900" marB="121900" marR="121900" marL="121900"/>
                </a:tc>
                <a:tc>
                  <a:txBody>
                    <a:bodyPr/>
                    <a:lstStyle/>
                    <a:p>
                      <a:pPr indent="0" lvl="0" marL="0" rtl="0" algn="l">
                        <a:spcBef>
                          <a:spcPts val="0"/>
                        </a:spcBef>
                        <a:spcAft>
                          <a:spcPts val="0"/>
                        </a:spcAft>
                        <a:buNone/>
                      </a:pPr>
                      <a:r>
                        <a:rPr lang="en-US" sz="1100">
                          <a:latin typeface="Nunito"/>
                          <a:ea typeface="Nunito"/>
                          <a:cs typeface="Nunito"/>
                          <a:sym typeface="Nunito"/>
                        </a:rPr>
                        <a:t>Current types are: Household, kibanda, agent, employee-csr, employee-other, super-referrer, employee-inactive, gift, agent-inactive</a:t>
                      </a:r>
                      <a:endParaRPr sz="1100">
                        <a:latin typeface="Nunito"/>
                        <a:ea typeface="Nunito"/>
                        <a:cs typeface="Nunito"/>
                        <a:sym typeface="Nunito"/>
                      </a:endParaRPr>
                    </a:p>
                  </a:txBody>
                  <a:tcPr marT="121900" marB="121900" marR="121900" marL="121900"/>
                </a:tc>
                <a:tc>
                  <a:txBody>
                    <a:bodyPr/>
                    <a:lstStyle/>
                    <a:p>
                      <a:pPr indent="0" lvl="0" marL="0" rtl="0" algn="l">
                        <a:spcBef>
                          <a:spcPts val="0"/>
                        </a:spcBef>
                        <a:spcAft>
                          <a:spcPts val="0"/>
                        </a:spcAft>
                        <a:buNone/>
                      </a:pPr>
                      <a:r>
                        <a:rPr lang="en-US" sz="1100">
                          <a:latin typeface="Nunito"/>
                          <a:ea typeface="Nunito"/>
                          <a:cs typeface="Nunito"/>
                          <a:sym typeface="Nunito"/>
                        </a:rPr>
                        <a:t>9</a:t>
                      </a:r>
                      <a:endParaRPr sz="1100">
                        <a:latin typeface="Nunito"/>
                        <a:ea typeface="Nunito"/>
                        <a:cs typeface="Nunito"/>
                        <a:sym typeface="Nunito"/>
                      </a:endParaRPr>
                    </a:p>
                  </a:txBody>
                  <a:tcPr marT="121900" marB="121900" marR="121900" marL="121900"/>
                </a:tc>
                <a:tc>
                  <a:txBody>
                    <a:bodyPr/>
                    <a:lstStyle/>
                    <a:p>
                      <a:pPr indent="0" lvl="0" marL="0" rtl="0" algn="l">
                        <a:spcBef>
                          <a:spcPts val="0"/>
                        </a:spcBef>
                        <a:spcAft>
                          <a:spcPts val="0"/>
                        </a:spcAft>
                        <a:buNone/>
                      </a:pPr>
                      <a:r>
                        <a:rPr lang="en-US" sz="1100">
                          <a:latin typeface="Nunito"/>
                          <a:ea typeface="Nunito"/>
                          <a:cs typeface="Nunito"/>
                          <a:sym typeface="Nunito"/>
                        </a:rPr>
                        <a:t>Per current customer types</a:t>
                      </a:r>
                      <a:endParaRPr sz="1100">
                        <a:latin typeface="Nunito"/>
                        <a:ea typeface="Nunito"/>
                        <a:cs typeface="Nunito"/>
                        <a:sym typeface="Nunito"/>
                      </a:endParaRPr>
                    </a:p>
                  </a:txBody>
                  <a:tcPr marT="121900" marB="121900" marR="121900" marL="121900"/>
                </a:tc>
              </a:tr>
              <a:tr h="692075">
                <a:tc>
                  <a:txBody>
                    <a:bodyPr/>
                    <a:lstStyle/>
                    <a:p>
                      <a:pPr indent="0" lvl="0" marL="0" rtl="0" algn="l">
                        <a:spcBef>
                          <a:spcPts val="0"/>
                        </a:spcBef>
                        <a:spcAft>
                          <a:spcPts val="0"/>
                        </a:spcAft>
                        <a:buNone/>
                      </a:pPr>
                      <a:r>
                        <a:rPr lang="en-US" sz="1100">
                          <a:latin typeface="Nunito"/>
                          <a:ea typeface="Nunito"/>
                          <a:cs typeface="Nunito"/>
                          <a:sym typeface="Nunito"/>
                        </a:rPr>
                        <a:t>num_cookers</a:t>
                      </a:r>
                      <a:endParaRPr sz="1100">
                        <a:latin typeface="Nunito"/>
                        <a:ea typeface="Nunito"/>
                        <a:cs typeface="Nunito"/>
                        <a:sym typeface="Nunito"/>
                      </a:endParaRPr>
                    </a:p>
                  </a:txBody>
                  <a:tcPr marT="121900" marB="121900" marR="121900" marL="121900"/>
                </a:tc>
                <a:tc>
                  <a:txBody>
                    <a:bodyPr/>
                    <a:lstStyle/>
                    <a:p>
                      <a:pPr indent="0" lvl="0" marL="0" rtl="0" algn="l">
                        <a:spcBef>
                          <a:spcPts val="0"/>
                        </a:spcBef>
                        <a:spcAft>
                          <a:spcPts val="0"/>
                        </a:spcAft>
                        <a:buNone/>
                      </a:pPr>
                      <a:r>
                        <a:rPr lang="en-US" sz="1100">
                          <a:latin typeface="Nunito"/>
                          <a:ea typeface="Nunito"/>
                          <a:cs typeface="Nunito"/>
                          <a:sym typeface="Nunito"/>
                        </a:rPr>
                        <a:t>Date of measurement</a:t>
                      </a:r>
                      <a:endParaRPr sz="1100">
                        <a:latin typeface="Nunito"/>
                        <a:ea typeface="Nunito"/>
                        <a:cs typeface="Nunito"/>
                        <a:sym typeface="Nunito"/>
                      </a:endParaRPr>
                    </a:p>
                  </a:txBody>
                  <a:tcPr marT="121900" marB="121900" marR="121900" marL="121900"/>
                </a:tc>
                <a:tc>
                  <a:txBody>
                    <a:bodyPr/>
                    <a:lstStyle/>
                    <a:p>
                      <a:pPr indent="0" lvl="0" marL="0" rtl="0" algn="l">
                        <a:spcBef>
                          <a:spcPts val="0"/>
                        </a:spcBef>
                        <a:spcAft>
                          <a:spcPts val="0"/>
                        </a:spcAft>
                        <a:buNone/>
                      </a:pPr>
                      <a:r>
                        <a:rPr lang="en-US" sz="1100">
                          <a:latin typeface="Nunito"/>
                          <a:ea typeface="Nunito"/>
                          <a:cs typeface="Nunito"/>
                          <a:sym typeface="Nunito"/>
                        </a:rPr>
                        <a:t>0,1,2,3,4 and above</a:t>
                      </a:r>
                      <a:endParaRPr sz="1100">
                        <a:latin typeface="Nunito"/>
                        <a:ea typeface="Nunito"/>
                        <a:cs typeface="Nunito"/>
                        <a:sym typeface="Nunito"/>
                      </a:endParaRPr>
                    </a:p>
                  </a:txBody>
                  <a:tcPr marT="121900" marB="121900" marR="121900" marL="121900"/>
                </a:tc>
                <a:tc>
                  <a:txBody>
                    <a:bodyPr/>
                    <a:lstStyle/>
                    <a:p>
                      <a:pPr indent="0" lvl="0" marL="0" rtl="0" algn="l">
                        <a:spcBef>
                          <a:spcPts val="0"/>
                        </a:spcBef>
                        <a:spcAft>
                          <a:spcPts val="0"/>
                        </a:spcAft>
                        <a:buNone/>
                      </a:pPr>
                      <a:r>
                        <a:rPr lang="en-US" sz="1100">
                          <a:latin typeface="Nunito"/>
                          <a:ea typeface="Nunito"/>
                          <a:cs typeface="Nunito"/>
                          <a:sym typeface="Nunito"/>
                        </a:rPr>
                        <a:t>4</a:t>
                      </a:r>
                      <a:endParaRPr sz="1100">
                        <a:latin typeface="Nunito"/>
                        <a:ea typeface="Nunito"/>
                        <a:cs typeface="Nunito"/>
                        <a:sym typeface="Nunito"/>
                      </a:endParaRPr>
                    </a:p>
                  </a:txBody>
                  <a:tcPr marT="121900" marB="121900" marR="121900" marL="121900"/>
                </a:tc>
                <a:tc>
                  <a:txBody>
                    <a:bodyPr/>
                    <a:lstStyle/>
                    <a:p>
                      <a:pPr indent="0" lvl="0" marL="0" rtl="0" algn="l">
                        <a:spcBef>
                          <a:spcPts val="0"/>
                        </a:spcBef>
                        <a:spcAft>
                          <a:spcPts val="0"/>
                        </a:spcAft>
                        <a:buNone/>
                      </a:pPr>
                      <a:r>
                        <a:rPr lang="en-US" sz="1100">
                          <a:latin typeface="Nunito"/>
                          <a:ea typeface="Nunito"/>
                          <a:cs typeface="Nunito"/>
                          <a:sym typeface="Nunito"/>
                        </a:rPr>
                        <a:t>Customers with no cooker will appear as 0, customers with cookers but no canister would not appear after they stop purchasing fuel. </a:t>
                      </a:r>
                      <a:endParaRPr sz="1100">
                        <a:latin typeface="Nunito"/>
                        <a:ea typeface="Nunito"/>
                        <a:cs typeface="Nunito"/>
                        <a:sym typeface="Nunito"/>
                      </a:endParaRPr>
                    </a:p>
                  </a:txBody>
                  <a:tcPr marT="121900" marB="121900" marR="121900" marL="121900"/>
                </a:tc>
              </a:tr>
              <a:tr h="593175">
                <a:tc>
                  <a:txBody>
                    <a:bodyPr/>
                    <a:lstStyle/>
                    <a:p>
                      <a:pPr indent="0" lvl="0" marL="0" rtl="0" algn="l">
                        <a:spcBef>
                          <a:spcPts val="0"/>
                        </a:spcBef>
                        <a:spcAft>
                          <a:spcPts val="0"/>
                        </a:spcAft>
                        <a:buNone/>
                      </a:pPr>
                      <a:r>
                        <a:rPr lang="en-US" sz="1100">
                          <a:latin typeface="Nunito"/>
                          <a:ea typeface="Nunito"/>
                          <a:cs typeface="Nunito"/>
                          <a:sym typeface="Nunito"/>
                        </a:rPr>
                        <a:t>sasa_</a:t>
                      </a:r>
                      <a:r>
                        <a:rPr lang="en-US" sz="1100">
                          <a:latin typeface="Nunito"/>
                          <a:ea typeface="Nunito"/>
                          <a:cs typeface="Nunito"/>
                          <a:sym typeface="Nunito"/>
                        </a:rPr>
                        <a:t>canisters</a:t>
                      </a:r>
                      <a:endParaRPr sz="1100">
                        <a:latin typeface="Nunito"/>
                        <a:ea typeface="Nunito"/>
                        <a:cs typeface="Nunito"/>
                        <a:sym typeface="Nunito"/>
                      </a:endParaRPr>
                    </a:p>
                  </a:txBody>
                  <a:tcPr marT="121900" marB="121900" marR="121900" marL="121900"/>
                </a:tc>
                <a:tc>
                  <a:txBody>
                    <a:bodyPr/>
                    <a:lstStyle/>
                    <a:p>
                      <a:pPr indent="0" lvl="0" marL="0" rtl="0" algn="l">
                        <a:spcBef>
                          <a:spcPts val="0"/>
                        </a:spcBef>
                        <a:spcAft>
                          <a:spcPts val="0"/>
                        </a:spcAft>
                        <a:buNone/>
                      </a:pPr>
                      <a:r>
                        <a:rPr lang="en-US" sz="1100">
                          <a:latin typeface="Nunito"/>
                          <a:ea typeface="Nunito"/>
                          <a:cs typeface="Nunito"/>
                          <a:sym typeface="Nunito"/>
                        </a:rPr>
                        <a:t>Date of measurement</a:t>
                      </a:r>
                      <a:endParaRPr sz="1100">
                        <a:latin typeface="Nunito"/>
                        <a:ea typeface="Nunito"/>
                        <a:cs typeface="Nunito"/>
                        <a:sym typeface="Nunito"/>
                      </a:endParaRPr>
                    </a:p>
                  </a:txBody>
                  <a:tcPr marT="121900" marB="121900" marR="121900" marL="121900"/>
                </a:tc>
                <a:tc>
                  <a:txBody>
                    <a:bodyPr/>
                    <a:lstStyle/>
                    <a:p>
                      <a:pPr indent="0" lvl="0" marL="0" rtl="0" algn="l">
                        <a:spcBef>
                          <a:spcPts val="0"/>
                        </a:spcBef>
                        <a:spcAft>
                          <a:spcPts val="0"/>
                        </a:spcAft>
                        <a:buNone/>
                      </a:pPr>
                      <a:r>
                        <a:rPr lang="en-US" sz="1100">
                          <a:latin typeface="Nunito"/>
                          <a:ea typeface="Nunito"/>
                          <a:cs typeface="Nunito"/>
                          <a:sym typeface="Nunito"/>
                        </a:rPr>
                        <a:t>0,1,2 and above</a:t>
                      </a:r>
                      <a:endParaRPr sz="1100">
                        <a:latin typeface="Nunito"/>
                        <a:ea typeface="Nunito"/>
                        <a:cs typeface="Nunito"/>
                        <a:sym typeface="Nunito"/>
                      </a:endParaRPr>
                    </a:p>
                  </a:txBody>
                  <a:tcPr marT="121900" marB="121900" marR="121900" marL="121900"/>
                </a:tc>
                <a:tc>
                  <a:txBody>
                    <a:bodyPr/>
                    <a:lstStyle/>
                    <a:p>
                      <a:pPr indent="0" lvl="0" marL="0" rtl="0" algn="l">
                        <a:spcBef>
                          <a:spcPts val="0"/>
                        </a:spcBef>
                        <a:spcAft>
                          <a:spcPts val="0"/>
                        </a:spcAft>
                        <a:buNone/>
                      </a:pPr>
                      <a:r>
                        <a:rPr lang="en-US" sz="1100">
                          <a:latin typeface="Nunito"/>
                          <a:ea typeface="Nunito"/>
                          <a:cs typeface="Nunito"/>
                          <a:sym typeface="Nunito"/>
                        </a:rPr>
                        <a:t>3</a:t>
                      </a:r>
                      <a:endParaRPr sz="1100">
                        <a:latin typeface="Nunito"/>
                        <a:ea typeface="Nunito"/>
                        <a:cs typeface="Nunito"/>
                        <a:sym typeface="Nunito"/>
                      </a:endParaRPr>
                    </a:p>
                  </a:txBody>
                  <a:tcPr marT="121900" marB="121900" marR="121900" marL="121900"/>
                </a:tc>
                <a:tc>
                  <a:txBody>
                    <a:bodyPr/>
                    <a:lstStyle/>
                    <a:p>
                      <a:pPr indent="0" lvl="0" marL="0" rtl="0" algn="l">
                        <a:spcBef>
                          <a:spcPts val="0"/>
                        </a:spcBef>
                        <a:spcAft>
                          <a:spcPts val="0"/>
                        </a:spcAft>
                        <a:buNone/>
                      </a:pPr>
                      <a:r>
                        <a:rPr lang="en-US" sz="1100">
                          <a:latin typeface="Nunito"/>
                          <a:ea typeface="Nunito"/>
                          <a:cs typeface="Nunito"/>
                          <a:sym typeface="Nunito"/>
                        </a:rPr>
                        <a:t>Number of canisters on the day</a:t>
                      </a:r>
                      <a:endParaRPr sz="1100">
                        <a:latin typeface="Nunito"/>
                        <a:ea typeface="Nunito"/>
                        <a:cs typeface="Nunito"/>
                        <a:sym typeface="Nunito"/>
                      </a:endParaRPr>
                    </a:p>
                  </a:txBody>
                  <a:tcPr marT="121900" marB="121900" marR="121900" marL="121900"/>
                </a:tc>
              </a:tr>
              <a:tr h="853775">
                <a:tc>
                  <a:txBody>
                    <a:bodyPr/>
                    <a:lstStyle/>
                    <a:p>
                      <a:pPr indent="0" lvl="0" marL="0" rtl="0" algn="l">
                        <a:spcBef>
                          <a:spcPts val="0"/>
                        </a:spcBef>
                        <a:spcAft>
                          <a:spcPts val="0"/>
                        </a:spcAft>
                        <a:buNone/>
                      </a:pPr>
                      <a:r>
                        <a:rPr lang="en-US" sz="1100">
                          <a:latin typeface="Nunito"/>
                          <a:ea typeface="Nunito"/>
                          <a:cs typeface="Nunito"/>
                          <a:sym typeface="Nunito"/>
                        </a:rPr>
                        <a:t>sasa</a:t>
                      </a:r>
                      <a:r>
                        <a:rPr lang="en-US" sz="1100">
                          <a:latin typeface="Nunito"/>
                          <a:ea typeface="Nunito"/>
                          <a:cs typeface="Nunito"/>
                          <a:sym typeface="Nunito"/>
                        </a:rPr>
                        <a:t>_tenure</a:t>
                      </a:r>
                      <a:endParaRPr sz="1100">
                        <a:latin typeface="Nunito"/>
                        <a:ea typeface="Nunito"/>
                        <a:cs typeface="Nunito"/>
                        <a:sym typeface="Nunito"/>
                      </a:endParaRPr>
                    </a:p>
                  </a:txBody>
                  <a:tcPr marT="121900" marB="121900" marR="121900" marL="121900"/>
                </a:tc>
                <a:tc>
                  <a:txBody>
                    <a:bodyPr/>
                    <a:lstStyle/>
                    <a:p>
                      <a:pPr indent="0" lvl="0" marL="0" rtl="0" algn="l">
                        <a:spcBef>
                          <a:spcPts val="0"/>
                        </a:spcBef>
                        <a:spcAft>
                          <a:spcPts val="0"/>
                        </a:spcAft>
                        <a:buNone/>
                      </a:pPr>
                      <a:r>
                        <a:rPr lang="en-US" sz="1100">
                          <a:latin typeface="Nunito"/>
                          <a:ea typeface="Nunito"/>
                          <a:cs typeface="Nunito"/>
                          <a:sym typeface="Nunito"/>
                        </a:rPr>
                        <a:t>Date of measurement</a:t>
                      </a:r>
                      <a:endParaRPr sz="1100">
                        <a:latin typeface="Nunito"/>
                        <a:ea typeface="Nunito"/>
                        <a:cs typeface="Nunito"/>
                        <a:sym typeface="Nunito"/>
                      </a:endParaRPr>
                    </a:p>
                  </a:txBody>
                  <a:tcPr marT="121900" marB="121900" marR="121900" marL="121900"/>
                </a:tc>
                <a:tc>
                  <a:txBody>
                    <a:bodyPr/>
                    <a:lstStyle/>
                    <a:p>
                      <a:pPr indent="0" lvl="0" marL="0" rtl="0" algn="l">
                        <a:spcBef>
                          <a:spcPts val="0"/>
                        </a:spcBef>
                        <a:spcAft>
                          <a:spcPts val="0"/>
                        </a:spcAft>
                        <a:buClr>
                          <a:schemeClr val="dk1"/>
                        </a:buClr>
                        <a:buSzPts val="1500"/>
                        <a:buFont typeface="Arial"/>
                        <a:buNone/>
                      </a:pPr>
                      <a:r>
                        <a:rPr lang="en-US" sz="1100">
                          <a:solidFill>
                            <a:srgbClr val="FF0000"/>
                          </a:solidFill>
                          <a:latin typeface="Nunito"/>
                          <a:ea typeface="Nunito"/>
                          <a:cs typeface="Nunito"/>
                          <a:sym typeface="Nunito"/>
                        </a:rPr>
                        <a:t>&lt;1 week, 1-2 weeks, 2-3 weeks, 3-4 weeks, 4-5 weeks, 5-6 weeks, 6-7 weeks, 7-8 weeks, 8-12 weeks, &gt;12 weeks </a:t>
                      </a:r>
                      <a:endParaRPr sz="1100" u="sng">
                        <a:solidFill>
                          <a:srgbClr val="FF0000"/>
                        </a:solidFill>
                        <a:latin typeface="Nunito"/>
                        <a:ea typeface="Nunito"/>
                        <a:cs typeface="Nunito"/>
                        <a:sym typeface="Nunito"/>
                      </a:endParaRPr>
                    </a:p>
                  </a:txBody>
                  <a:tcPr marT="121900" marB="121900" marR="121900" marL="121900"/>
                </a:tc>
                <a:tc>
                  <a:txBody>
                    <a:bodyPr/>
                    <a:lstStyle/>
                    <a:p>
                      <a:pPr indent="0" lvl="0" marL="0" rtl="0" algn="l">
                        <a:spcBef>
                          <a:spcPts val="0"/>
                        </a:spcBef>
                        <a:spcAft>
                          <a:spcPts val="0"/>
                        </a:spcAft>
                        <a:buNone/>
                      </a:pPr>
                      <a:r>
                        <a:rPr lang="en-US" sz="1100">
                          <a:latin typeface="Nunito"/>
                          <a:ea typeface="Nunito"/>
                          <a:cs typeface="Nunito"/>
                          <a:sym typeface="Nunito"/>
                        </a:rPr>
                        <a:t>10</a:t>
                      </a:r>
                      <a:endParaRPr sz="1100">
                        <a:latin typeface="Nunito"/>
                        <a:ea typeface="Nunito"/>
                        <a:cs typeface="Nunito"/>
                        <a:sym typeface="Nunito"/>
                      </a:endParaRPr>
                    </a:p>
                  </a:txBody>
                  <a:tcPr marT="121900" marB="121900" marR="121900" marL="121900"/>
                </a:tc>
                <a:tc>
                  <a:txBody>
                    <a:bodyPr/>
                    <a:lstStyle/>
                    <a:p>
                      <a:pPr indent="0" lvl="0" marL="0" rtl="0" algn="l">
                        <a:spcBef>
                          <a:spcPts val="0"/>
                        </a:spcBef>
                        <a:spcAft>
                          <a:spcPts val="0"/>
                        </a:spcAft>
                        <a:buClr>
                          <a:schemeClr val="dk1"/>
                        </a:buClr>
                        <a:buSzPts val="1500"/>
                        <a:buFont typeface="Arial"/>
                        <a:buNone/>
                      </a:pPr>
                      <a:r>
                        <a:rPr lang="en-US" sz="1100">
                          <a:solidFill>
                            <a:schemeClr val="dk1"/>
                          </a:solidFill>
                          <a:latin typeface="Nunito"/>
                          <a:ea typeface="Nunito"/>
                          <a:cs typeface="Nunito"/>
                          <a:sym typeface="Nunito"/>
                        </a:rPr>
                        <a:t>Time since f</a:t>
                      </a:r>
                      <a:r>
                        <a:rPr lang="en-US" sz="1100">
                          <a:solidFill>
                            <a:schemeClr val="dk1"/>
                          </a:solidFill>
                          <a:latin typeface="Nunito"/>
                          <a:ea typeface="Nunito"/>
                          <a:cs typeface="Nunito"/>
                          <a:sym typeface="Nunito"/>
                        </a:rPr>
                        <a:t>irst swap. </a:t>
                      </a:r>
                      <a:endParaRPr sz="1100">
                        <a:latin typeface="Nunito"/>
                        <a:ea typeface="Nunito"/>
                        <a:cs typeface="Nunito"/>
                        <a:sym typeface="Nunito"/>
                      </a:endParaRPr>
                    </a:p>
                  </a:txBody>
                  <a:tcPr marT="121900" marB="121900" marR="121900" marL="121900"/>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1"/>
          <p:cNvSpPr txBox="1"/>
          <p:nvPr>
            <p:ph type="title"/>
          </p:nvPr>
        </p:nvSpPr>
        <p:spPr>
          <a:xfrm>
            <a:off x="1600200" y="121924"/>
            <a:ext cx="14043900" cy="1045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Inactive Customer definitions</a:t>
            </a:r>
            <a:endParaRPr/>
          </a:p>
        </p:txBody>
      </p:sp>
      <p:graphicFrame>
        <p:nvGraphicFramePr>
          <p:cNvPr id="308" name="Google Shape;308;p31"/>
          <p:cNvGraphicFramePr/>
          <p:nvPr/>
        </p:nvGraphicFramePr>
        <p:xfrm>
          <a:off x="564333" y="1416933"/>
          <a:ext cx="3000000" cy="3000000"/>
        </p:xfrm>
        <a:graphic>
          <a:graphicData uri="http://schemas.openxmlformats.org/drawingml/2006/table">
            <a:tbl>
              <a:tblPr>
                <a:noFill/>
                <a:tableStyleId>{20CE090A-6BEF-4FA7-8854-6495D48C946C}</a:tableStyleId>
              </a:tblPr>
              <a:tblGrid>
                <a:gridCol w="1227400"/>
                <a:gridCol w="748575"/>
                <a:gridCol w="748575"/>
                <a:gridCol w="748575"/>
                <a:gridCol w="748575"/>
                <a:gridCol w="748575"/>
                <a:gridCol w="748575"/>
                <a:gridCol w="748575"/>
                <a:gridCol w="748575"/>
                <a:gridCol w="748575"/>
              </a:tblGrid>
              <a:tr h="541800">
                <a:tc>
                  <a:txBody>
                    <a:bodyPr/>
                    <a:lstStyle/>
                    <a:p>
                      <a:pPr indent="0" lvl="0" marL="0" rtl="0" algn="ctr">
                        <a:spcBef>
                          <a:spcPts val="0"/>
                        </a:spcBef>
                        <a:spcAft>
                          <a:spcPts val="0"/>
                        </a:spcAft>
                        <a:buClr>
                          <a:schemeClr val="dk1"/>
                        </a:buClr>
                        <a:buSzPts val="1500"/>
                        <a:buFont typeface="Arial"/>
                        <a:buNone/>
                      </a:pPr>
                      <a:r>
                        <a:rPr lang="en-US" sz="1100">
                          <a:solidFill>
                            <a:schemeClr val="dk1"/>
                          </a:solidFill>
                          <a:latin typeface="Nunito"/>
                          <a:ea typeface="Nunito"/>
                          <a:cs typeface="Nunito"/>
                          <a:sym typeface="Nunito"/>
                        </a:rPr>
                        <a:t>Customer last fuel purchase</a:t>
                      </a:r>
                      <a:endParaRPr sz="11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Clr>
                          <a:schemeClr val="dk1"/>
                        </a:buClr>
                        <a:buSzPts val="1500"/>
                        <a:buFont typeface="Arial"/>
                        <a:buNone/>
                      </a:pPr>
                      <a:r>
                        <a:rPr lang="en-US" sz="1100">
                          <a:solidFill>
                            <a:schemeClr val="dk1"/>
                          </a:solidFill>
                          <a:latin typeface="Nunito"/>
                          <a:ea typeface="Nunito"/>
                          <a:cs typeface="Nunito"/>
                          <a:sym typeface="Nunito"/>
                        </a:rPr>
                        <a:t>IC07</a:t>
                      </a:r>
                      <a:endParaRPr sz="11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Clr>
                          <a:schemeClr val="dk1"/>
                        </a:buClr>
                        <a:buSzPts val="1500"/>
                        <a:buFont typeface="Arial"/>
                        <a:buNone/>
                      </a:pPr>
                      <a:r>
                        <a:rPr lang="en-US" sz="1100">
                          <a:solidFill>
                            <a:schemeClr val="dk1"/>
                          </a:solidFill>
                          <a:latin typeface="Nunito"/>
                          <a:ea typeface="Nunito"/>
                          <a:cs typeface="Nunito"/>
                          <a:sym typeface="Nunito"/>
                        </a:rPr>
                        <a:t>IC14</a:t>
                      </a:r>
                      <a:endParaRPr sz="11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Clr>
                          <a:schemeClr val="dk1"/>
                        </a:buClr>
                        <a:buSzPts val="1500"/>
                        <a:buFont typeface="Arial"/>
                        <a:buNone/>
                      </a:pPr>
                      <a:r>
                        <a:rPr lang="en-US" sz="1100">
                          <a:solidFill>
                            <a:schemeClr val="dk1"/>
                          </a:solidFill>
                          <a:latin typeface="Nunito"/>
                          <a:ea typeface="Nunito"/>
                          <a:cs typeface="Nunito"/>
                          <a:sym typeface="Nunito"/>
                        </a:rPr>
                        <a:t>IC21</a:t>
                      </a:r>
                      <a:endParaRPr sz="11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Clr>
                          <a:schemeClr val="dk1"/>
                        </a:buClr>
                        <a:buSzPts val="1500"/>
                        <a:buFont typeface="Arial"/>
                        <a:buNone/>
                      </a:pPr>
                      <a:r>
                        <a:rPr lang="en-US" sz="1100">
                          <a:solidFill>
                            <a:schemeClr val="dk1"/>
                          </a:solidFill>
                          <a:latin typeface="Nunito"/>
                          <a:ea typeface="Nunito"/>
                          <a:cs typeface="Nunito"/>
                          <a:sym typeface="Nunito"/>
                        </a:rPr>
                        <a:t>IC28</a:t>
                      </a:r>
                      <a:endParaRPr sz="11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Clr>
                          <a:schemeClr val="dk1"/>
                        </a:buClr>
                        <a:buSzPts val="1500"/>
                        <a:buFont typeface="Arial"/>
                        <a:buNone/>
                      </a:pPr>
                      <a:r>
                        <a:rPr lang="en-US" sz="1100">
                          <a:solidFill>
                            <a:schemeClr val="dk1"/>
                          </a:solidFill>
                          <a:latin typeface="Nunito"/>
                          <a:ea typeface="Nunito"/>
                          <a:cs typeface="Nunito"/>
                          <a:sym typeface="Nunito"/>
                        </a:rPr>
                        <a:t>IC35</a:t>
                      </a:r>
                      <a:endParaRPr sz="11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Clr>
                          <a:schemeClr val="dk1"/>
                        </a:buClr>
                        <a:buSzPts val="1500"/>
                        <a:buFont typeface="Arial"/>
                        <a:buNone/>
                      </a:pPr>
                      <a:r>
                        <a:rPr lang="en-US" sz="1100">
                          <a:solidFill>
                            <a:schemeClr val="dk1"/>
                          </a:solidFill>
                          <a:latin typeface="Nunito"/>
                          <a:ea typeface="Nunito"/>
                          <a:cs typeface="Nunito"/>
                          <a:sym typeface="Nunito"/>
                        </a:rPr>
                        <a:t>IC42</a:t>
                      </a:r>
                      <a:endParaRPr sz="11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Clr>
                          <a:schemeClr val="dk1"/>
                        </a:buClr>
                        <a:buSzPts val="1500"/>
                        <a:buFont typeface="Arial"/>
                        <a:buNone/>
                      </a:pPr>
                      <a:r>
                        <a:rPr lang="en-US" sz="1100">
                          <a:solidFill>
                            <a:schemeClr val="dk1"/>
                          </a:solidFill>
                          <a:latin typeface="Nunito"/>
                          <a:ea typeface="Nunito"/>
                          <a:cs typeface="Nunito"/>
                          <a:sym typeface="Nunito"/>
                        </a:rPr>
                        <a:t>IC49</a:t>
                      </a:r>
                      <a:endParaRPr sz="11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Clr>
                          <a:schemeClr val="dk1"/>
                        </a:buClr>
                        <a:buSzPts val="1500"/>
                        <a:buFont typeface="Arial"/>
                        <a:buNone/>
                      </a:pPr>
                      <a:r>
                        <a:rPr lang="en-US" sz="1100">
                          <a:latin typeface="Nunito"/>
                          <a:ea typeface="Nunito"/>
                          <a:cs typeface="Nunito"/>
                          <a:sym typeface="Nunito"/>
                        </a:rPr>
                        <a:t>IC56</a:t>
                      </a:r>
                      <a:endParaRPr sz="11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None/>
                      </a:pPr>
                      <a:r>
                        <a:rPr lang="en-US" sz="1100">
                          <a:solidFill>
                            <a:srgbClr val="FF0000"/>
                          </a:solidFill>
                          <a:latin typeface="Nunito"/>
                          <a:ea typeface="Nunito"/>
                          <a:cs typeface="Nunito"/>
                          <a:sym typeface="Nunito"/>
                        </a:rPr>
                        <a:t>IC84</a:t>
                      </a:r>
                      <a:endParaRPr sz="1100">
                        <a:solidFill>
                          <a:srgbClr val="FF0000"/>
                        </a:solidFill>
                        <a:latin typeface="Nunito"/>
                        <a:ea typeface="Nunito"/>
                        <a:cs typeface="Nunito"/>
                        <a:sym typeface="Nunito"/>
                      </a:endParaRPr>
                    </a:p>
                  </a:txBody>
                  <a:tcPr marT="121900" marB="121900" marR="121900" marL="121900"/>
                </a:tc>
              </a:tr>
              <a:tr h="385975">
                <a:tc>
                  <a:txBody>
                    <a:bodyPr/>
                    <a:lstStyle/>
                    <a:p>
                      <a:pPr indent="0" lvl="0" marL="0" rtl="0" algn="ctr">
                        <a:spcBef>
                          <a:spcPts val="0"/>
                        </a:spcBef>
                        <a:spcAft>
                          <a:spcPts val="0"/>
                        </a:spcAft>
                        <a:buClr>
                          <a:schemeClr val="dk1"/>
                        </a:buClr>
                        <a:buSzPts val="1500"/>
                        <a:buFont typeface="Arial"/>
                        <a:buNone/>
                      </a:pPr>
                      <a:r>
                        <a:rPr lang="en-US" sz="800">
                          <a:solidFill>
                            <a:schemeClr val="dk1"/>
                          </a:solidFill>
                          <a:latin typeface="Nunito"/>
                          <a:ea typeface="Nunito"/>
                          <a:cs typeface="Nunito"/>
                          <a:sym typeface="Nunito"/>
                        </a:rPr>
                        <a:t>&lt;1 week</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None/>
                      </a:pPr>
                      <a:r>
                        <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None/>
                      </a:pPr>
                      <a:r>
                        <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None/>
                      </a:pPr>
                      <a:r>
                        <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None/>
                      </a:pPr>
                      <a:r>
                        <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None/>
                      </a:pPr>
                      <a:r>
                        <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None/>
                      </a:pPr>
                      <a:r>
                        <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None/>
                      </a:pPr>
                      <a:r>
                        <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None/>
                      </a:pPr>
                      <a:r>
                        <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None/>
                      </a:pPr>
                      <a:r>
                        <a:t/>
                      </a:r>
                      <a:endParaRPr sz="800">
                        <a:latin typeface="Nunito"/>
                        <a:ea typeface="Nunito"/>
                        <a:cs typeface="Nunito"/>
                        <a:sym typeface="Nunito"/>
                      </a:endParaRPr>
                    </a:p>
                  </a:txBody>
                  <a:tcPr marT="121900" marB="121900" marR="121900" marL="121900"/>
                </a:tc>
              </a:tr>
              <a:tr h="385975">
                <a:tc>
                  <a:txBody>
                    <a:bodyPr/>
                    <a:lstStyle/>
                    <a:p>
                      <a:pPr indent="0" lvl="0" marL="0" rtl="0" algn="ctr">
                        <a:spcBef>
                          <a:spcPts val="0"/>
                        </a:spcBef>
                        <a:spcAft>
                          <a:spcPts val="0"/>
                        </a:spcAft>
                        <a:buNone/>
                      </a:pPr>
                      <a:r>
                        <a:rPr lang="en-US" sz="800">
                          <a:solidFill>
                            <a:schemeClr val="dk1"/>
                          </a:solidFill>
                          <a:latin typeface="Nunito"/>
                          <a:ea typeface="Nunito"/>
                          <a:cs typeface="Nunito"/>
                          <a:sym typeface="Nunito"/>
                        </a:rPr>
                        <a:t>1-2 weeks</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None/>
                      </a:pPr>
                      <a:r>
                        <a:rPr lang="en-US" sz="800">
                          <a:latin typeface="Nunito"/>
                          <a:ea typeface="Nunito"/>
                          <a:cs typeface="Nunito"/>
                          <a:sym typeface="Nunito"/>
                        </a:rPr>
                        <a:t>✔</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None/>
                      </a:pPr>
                      <a:r>
                        <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None/>
                      </a:pPr>
                      <a:r>
                        <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None/>
                      </a:pPr>
                      <a:r>
                        <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None/>
                      </a:pPr>
                      <a:r>
                        <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None/>
                      </a:pPr>
                      <a:r>
                        <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None/>
                      </a:pPr>
                      <a:r>
                        <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None/>
                      </a:pPr>
                      <a:r>
                        <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None/>
                      </a:pPr>
                      <a:r>
                        <a:t/>
                      </a:r>
                      <a:endParaRPr sz="800">
                        <a:latin typeface="Nunito"/>
                        <a:ea typeface="Nunito"/>
                        <a:cs typeface="Nunito"/>
                        <a:sym typeface="Nunito"/>
                      </a:endParaRPr>
                    </a:p>
                  </a:txBody>
                  <a:tcPr marT="121900" marB="121900" marR="121900" marL="121900"/>
                </a:tc>
              </a:tr>
              <a:tr h="385975">
                <a:tc>
                  <a:txBody>
                    <a:bodyPr/>
                    <a:lstStyle/>
                    <a:p>
                      <a:pPr indent="0" lvl="0" marL="0" rtl="0" algn="ctr">
                        <a:spcBef>
                          <a:spcPts val="0"/>
                        </a:spcBef>
                        <a:spcAft>
                          <a:spcPts val="0"/>
                        </a:spcAft>
                        <a:buNone/>
                      </a:pPr>
                      <a:r>
                        <a:rPr lang="en-US" sz="800">
                          <a:solidFill>
                            <a:schemeClr val="dk1"/>
                          </a:solidFill>
                          <a:latin typeface="Nunito"/>
                          <a:ea typeface="Nunito"/>
                          <a:cs typeface="Nunito"/>
                          <a:sym typeface="Nunito"/>
                        </a:rPr>
                        <a:t>2-3 weeks</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Clr>
                          <a:schemeClr val="dk1"/>
                        </a:buClr>
                        <a:buSzPts val="1500"/>
                        <a:buFont typeface="Arial"/>
                        <a:buNone/>
                      </a:pPr>
                      <a:r>
                        <a:rPr lang="en-US" sz="800">
                          <a:solidFill>
                            <a:schemeClr val="dk1"/>
                          </a:solidFill>
                          <a:latin typeface="Nunito"/>
                          <a:ea typeface="Nunito"/>
                          <a:cs typeface="Nunito"/>
                          <a:sym typeface="Nunito"/>
                        </a:rPr>
                        <a:t>✔</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Clr>
                          <a:schemeClr val="dk1"/>
                        </a:buClr>
                        <a:buSzPts val="1500"/>
                        <a:buFont typeface="Arial"/>
                        <a:buNone/>
                      </a:pPr>
                      <a:r>
                        <a:rPr lang="en-US" sz="800">
                          <a:solidFill>
                            <a:schemeClr val="dk1"/>
                          </a:solidFill>
                          <a:latin typeface="Nunito"/>
                          <a:ea typeface="Nunito"/>
                          <a:cs typeface="Nunito"/>
                          <a:sym typeface="Nunito"/>
                        </a:rPr>
                        <a:t>✔</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None/>
                      </a:pPr>
                      <a:r>
                        <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None/>
                      </a:pPr>
                      <a:r>
                        <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None/>
                      </a:pPr>
                      <a:r>
                        <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None/>
                      </a:pPr>
                      <a:r>
                        <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None/>
                      </a:pPr>
                      <a:r>
                        <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None/>
                      </a:pPr>
                      <a:r>
                        <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None/>
                      </a:pPr>
                      <a:r>
                        <a:t/>
                      </a:r>
                      <a:endParaRPr sz="800">
                        <a:latin typeface="Nunito"/>
                        <a:ea typeface="Nunito"/>
                        <a:cs typeface="Nunito"/>
                        <a:sym typeface="Nunito"/>
                      </a:endParaRPr>
                    </a:p>
                  </a:txBody>
                  <a:tcPr marT="121900" marB="121900" marR="121900" marL="121900"/>
                </a:tc>
              </a:tr>
              <a:tr h="385975">
                <a:tc>
                  <a:txBody>
                    <a:bodyPr/>
                    <a:lstStyle/>
                    <a:p>
                      <a:pPr indent="0" lvl="0" marL="0" rtl="0" algn="ctr">
                        <a:spcBef>
                          <a:spcPts val="0"/>
                        </a:spcBef>
                        <a:spcAft>
                          <a:spcPts val="0"/>
                        </a:spcAft>
                        <a:buNone/>
                      </a:pPr>
                      <a:r>
                        <a:rPr lang="en-US" sz="800">
                          <a:solidFill>
                            <a:schemeClr val="dk1"/>
                          </a:solidFill>
                          <a:latin typeface="Nunito"/>
                          <a:ea typeface="Nunito"/>
                          <a:cs typeface="Nunito"/>
                          <a:sym typeface="Nunito"/>
                        </a:rPr>
                        <a:t>3-4 weeks</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Clr>
                          <a:schemeClr val="dk1"/>
                        </a:buClr>
                        <a:buSzPts val="1500"/>
                        <a:buFont typeface="Arial"/>
                        <a:buNone/>
                      </a:pPr>
                      <a:r>
                        <a:rPr lang="en-US" sz="800">
                          <a:solidFill>
                            <a:schemeClr val="dk1"/>
                          </a:solidFill>
                          <a:latin typeface="Nunito"/>
                          <a:ea typeface="Nunito"/>
                          <a:cs typeface="Nunito"/>
                          <a:sym typeface="Nunito"/>
                        </a:rPr>
                        <a:t>✔</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Clr>
                          <a:schemeClr val="dk1"/>
                        </a:buClr>
                        <a:buSzPts val="1500"/>
                        <a:buFont typeface="Arial"/>
                        <a:buNone/>
                      </a:pPr>
                      <a:r>
                        <a:rPr lang="en-US" sz="800">
                          <a:solidFill>
                            <a:schemeClr val="dk1"/>
                          </a:solidFill>
                          <a:latin typeface="Nunito"/>
                          <a:ea typeface="Nunito"/>
                          <a:cs typeface="Nunito"/>
                          <a:sym typeface="Nunito"/>
                        </a:rPr>
                        <a:t>✔</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Clr>
                          <a:schemeClr val="dk1"/>
                        </a:buClr>
                        <a:buSzPts val="1500"/>
                        <a:buFont typeface="Arial"/>
                        <a:buNone/>
                      </a:pPr>
                      <a:r>
                        <a:rPr lang="en-US" sz="800">
                          <a:solidFill>
                            <a:schemeClr val="dk1"/>
                          </a:solidFill>
                          <a:latin typeface="Nunito"/>
                          <a:ea typeface="Nunito"/>
                          <a:cs typeface="Nunito"/>
                          <a:sym typeface="Nunito"/>
                        </a:rPr>
                        <a:t>✔</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None/>
                      </a:pPr>
                      <a:r>
                        <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None/>
                      </a:pPr>
                      <a:r>
                        <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None/>
                      </a:pPr>
                      <a:r>
                        <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None/>
                      </a:pPr>
                      <a:r>
                        <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None/>
                      </a:pPr>
                      <a:r>
                        <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None/>
                      </a:pPr>
                      <a:r>
                        <a:t/>
                      </a:r>
                      <a:endParaRPr sz="800">
                        <a:latin typeface="Nunito"/>
                        <a:ea typeface="Nunito"/>
                        <a:cs typeface="Nunito"/>
                        <a:sym typeface="Nunito"/>
                      </a:endParaRPr>
                    </a:p>
                  </a:txBody>
                  <a:tcPr marT="121900" marB="121900" marR="121900" marL="121900"/>
                </a:tc>
              </a:tr>
              <a:tr h="385975">
                <a:tc>
                  <a:txBody>
                    <a:bodyPr/>
                    <a:lstStyle/>
                    <a:p>
                      <a:pPr indent="0" lvl="0" marL="0" rtl="0" algn="ctr">
                        <a:spcBef>
                          <a:spcPts val="0"/>
                        </a:spcBef>
                        <a:spcAft>
                          <a:spcPts val="0"/>
                        </a:spcAft>
                        <a:buNone/>
                      </a:pPr>
                      <a:r>
                        <a:rPr lang="en-US" sz="800">
                          <a:solidFill>
                            <a:schemeClr val="dk1"/>
                          </a:solidFill>
                          <a:latin typeface="Nunito"/>
                          <a:ea typeface="Nunito"/>
                          <a:cs typeface="Nunito"/>
                          <a:sym typeface="Nunito"/>
                        </a:rPr>
                        <a:t>4-5 weeks</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Clr>
                          <a:schemeClr val="dk1"/>
                        </a:buClr>
                        <a:buSzPts val="1500"/>
                        <a:buFont typeface="Arial"/>
                        <a:buNone/>
                      </a:pPr>
                      <a:r>
                        <a:rPr lang="en-US" sz="800">
                          <a:solidFill>
                            <a:schemeClr val="dk1"/>
                          </a:solidFill>
                          <a:latin typeface="Nunito"/>
                          <a:ea typeface="Nunito"/>
                          <a:cs typeface="Nunito"/>
                          <a:sym typeface="Nunito"/>
                        </a:rPr>
                        <a:t>✔</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Clr>
                          <a:schemeClr val="dk1"/>
                        </a:buClr>
                        <a:buSzPts val="1500"/>
                        <a:buFont typeface="Arial"/>
                        <a:buNone/>
                      </a:pPr>
                      <a:r>
                        <a:rPr lang="en-US" sz="800">
                          <a:solidFill>
                            <a:schemeClr val="dk1"/>
                          </a:solidFill>
                          <a:latin typeface="Nunito"/>
                          <a:ea typeface="Nunito"/>
                          <a:cs typeface="Nunito"/>
                          <a:sym typeface="Nunito"/>
                        </a:rPr>
                        <a:t>✔</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Clr>
                          <a:schemeClr val="dk1"/>
                        </a:buClr>
                        <a:buSzPts val="1500"/>
                        <a:buFont typeface="Arial"/>
                        <a:buNone/>
                      </a:pPr>
                      <a:r>
                        <a:rPr lang="en-US" sz="800">
                          <a:solidFill>
                            <a:schemeClr val="dk1"/>
                          </a:solidFill>
                          <a:latin typeface="Nunito"/>
                          <a:ea typeface="Nunito"/>
                          <a:cs typeface="Nunito"/>
                          <a:sym typeface="Nunito"/>
                        </a:rPr>
                        <a:t>✔</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Clr>
                          <a:schemeClr val="dk1"/>
                        </a:buClr>
                        <a:buSzPts val="1500"/>
                        <a:buFont typeface="Arial"/>
                        <a:buNone/>
                      </a:pPr>
                      <a:r>
                        <a:rPr lang="en-US" sz="800">
                          <a:solidFill>
                            <a:schemeClr val="dk1"/>
                          </a:solidFill>
                          <a:latin typeface="Nunito"/>
                          <a:ea typeface="Nunito"/>
                          <a:cs typeface="Nunito"/>
                          <a:sym typeface="Nunito"/>
                        </a:rPr>
                        <a:t>✔</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None/>
                      </a:pPr>
                      <a:r>
                        <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None/>
                      </a:pPr>
                      <a:r>
                        <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None/>
                      </a:pPr>
                      <a:r>
                        <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None/>
                      </a:pPr>
                      <a:r>
                        <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None/>
                      </a:pPr>
                      <a:r>
                        <a:t/>
                      </a:r>
                      <a:endParaRPr sz="800">
                        <a:latin typeface="Nunito"/>
                        <a:ea typeface="Nunito"/>
                        <a:cs typeface="Nunito"/>
                        <a:sym typeface="Nunito"/>
                      </a:endParaRPr>
                    </a:p>
                  </a:txBody>
                  <a:tcPr marT="121900" marB="121900" marR="121900" marL="121900"/>
                </a:tc>
              </a:tr>
              <a:tr h="385975">
                <a:tc>
                  <a:txBody>
                    <a:bodyPr/>
                    <a:lstStyle/>
                    <a:p>
                      <a:pPr indent="0" lvl="0" marL="0" rtl="0" algn="ctr">
                        <a:spcBef>
                          <a:spcPts val="0"/>
                        </a:spcBef>
                        <a:spcAft>
                          <a:spcPts val="0"/>
                        </a:spcAft>
                        <a:buClr>
                          <a:schemeClr val="dk1"/>
                        </a:buClr>
                        <a:buSzPts val="1500"/>
                        <a:buFont typeface="Arial"/>
                        <a:buNone/>
                      </a:pPr>
                      <a:r>
                        <a:rPr lang="en-US" sz="800">
                          <a:solidFill>
                            <a:schemeClr val="dk1"/>
                          </a:solidFill>
                          <a:latin typeface="Nunito"/>
                          <a:ea typeface="Nunito"/>
                          <a:cs typeface="Nunito"/>
                          <a:sym typeface="Nunito"/>
                        </a:rPr>
                        <a:t>5-6 weeks</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Clr>
                          <a:schemeClr val="dk1"/>
                        </a:buClr>
                        <a:buSzPts val="1500"/>
                        <a:buFont typeface="Arial"/>
                        <a:buNone/>
                      </a:pPr>
                      <a:r>
                        <a:rPr lang="en-US" sz="800">
                          <a:solidFill>
                            <a:schemeClr val="dk1"/>
                          </a:solidFill>
                          <a:latin typeface="Nunito"/>
                          <a:ea typeface="Nunito"/>
                          <a:cs typeface="Nunito"/>
                          <a:sym typeface="Nunito"/>
                        </a:rPr>
                        <a:t>✔</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Clr>
                          <a:schemeClr val="dk1"/>
                        </a:buClr>
                        <a:buSzPts val="1500"/>
                        <a:buFont typeface="Arial"/>
                        <a:buNone/>
                      </a:pPr>
                      <a:r>
                        <a:rPr lang="en-US" sz="800">
                          <a:solidFill>
                            <a:schemeClr val="dk1"/>
                          </a:solidFill>
                          <a:latin typeface="Nunito"/>
                          <a:ea typeface="Nunito"/>
                          <a:cs typeface="Nunito"/>
                          <a:sym typeface="Nunito"/>
                        </a:rPr>
                        <a:t>✔</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Clr>
                          <a:schemeClr val="dk1"/>
                        </a:buClr>
                        <a:buSzPts val="1500"/>
                        <a:buFont typeface="Arial"/>
                        <a:buNone/>
                      </a:pPr>
                      <a:r>
                        <a:rPr lang="en-US" sz="800">
                          <a:solidFill>
                            <a:schemeClr val="dk1"/>
                          </a:solidFill>
                          <a:latin typeface="Nunito"/>
                          <a:ea typeface="Nunito"/>
                          <a:cs typeface="Nunito"/>
                          <a:sym typeface="Nunito"/>
                        </a:rPr>
                        <a:t>✔</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Clr>
                          <a:schemeClr val="dk1"/>
                        </a:buClr>
                        <a:buSzPts val="1500"/>
                        <a:buFont typeface="Arial"/>
                        <a:buNone/>
                      </a:pPr>
                      <a:r>
                        <a:rPr lang="en-US" sz="800">
                          <a:solidFill>
                            <a:schemeClr val="dk1"/>
                          </a:solidFill>
                          <a:latin typeface="Nunito"/>
                          <a:ea typeface="Nunito"/>
                          <a:cs typeface="Nunito"/>
                          <a:sym typeface="Nunito"/>
                        </a:rPr>
                        <a:t>✔</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Clr>
                          <a:schemeClr val="dk1"/>
                        </a:buClr>
                        <a:buSzPts val="1500"/>
                        <a:buFont typeface="Arial"/>
                        <a:buNone/>
                      </a:pPr>
                      <a:r>
                        <a:rPr lang="en-US" sz="800">
                          <a:solidFill>
                            <a:schemeClr val="dk1"/>
                          </a:solidFill>
                          <a:latin typeface="Nunito"/>
                          <a:ea typeface="Nunito"/>
                          <a:cs typeface="Nunito"/>
                          <a:sym typeface="Nunito"/>
                        </a:rPr>
                        <a:t>✔</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None/>
                      </a:pPr>
                      <a:r>
                        <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None/>
                      </a:pPr>
                      <a:r>
                        <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None/>
                      </a:pPr>
                      <a:r>
                        <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None/>
                      </a:pPr>
                      <a:r>
                        <a:t/>
                      </a:r>
                      <a:endParaRPr sz="800">
                        <a:latin typeface="Nunito"/>
                        <a:ea typeface="Nunito"/>
                        <a:cs typeface="Nunito"/>
                        <a:sym typeface="Nunito"/>
                      </a:endParaRPr>
                    </a:p>
                  </a:txBody>
                  <a:tcPr marT="121900" marB="121900" marR="121900" marL="121900"/>
                </a:tc>
              </a:tr>
              <a:tr h="385975">
                <a:tc>
                  <a:txBody>
                    <a:bodyPr/>
                    <a:lstStyle/>
                    <a:p>
                      <a:pPr indent="0" lvl="0" marL="0" rtl="0" algn="ctr">
                        <a:spcBef>
                          <a:spcPts val="0"/>
                        </a:spcBef>
                        <a:spcAft>
                          <a:spcPts val="0"/>
                        </a:spcAft>
                        <a:buNone/>
                      </a:pPr>
                      <a:r>
                        <a:rPr lang="en-US" sz="800">
                          <a:solidFill>
                            <a:schemeClr val="dk1"/>
                          </a:solidFill>
                          <a:latin typeface="Nunito"/>
                          <a:ea typeface="Nunito"/>
                          <a:cs typeface="Nunito"/>
                          <a:sym typeface="Nunito"/>
                        </a:rPr>
                        <a:t>6-7 weeks</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Clr>
                          <a:schemeClr val="dk1"/>
                        </a:buClr>
                        <a:buSzPts val="1500"/>
                        <a:buFont typeface="Arial"/>
                        <a:buNone/>
                      </a:pPr>
                      <a:r>
                        <a:rPr lang="en-US" sz="800">
                          <a:solidFill>
                            <a:schemeClr val="dk1"/>
                          </a:solidFill>
                          <a:latin typeface="Nunito"/>
                          <a:ea typeface="Nunito"/>
                          <a:cs typeface="Nunito"/>
                          <a:sym typeface="Nunito"/>
                        </a:rPr>
                        <a:t>✔</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Clr>
                          <a:schemeClr val="dk1"/>
                        </a:buClr>
                        <a:buSzPts val="1500"/>
                        <a:buFont typeface="Arial"/>
                        <a:buNone/>
                      </a:pPr>
                      <a:r>
                        <a:rPr lang="en-US" sz="800">
                          <a:solidFill>
                            <a:schemeClr val="dk1"/>
                          </a:solidFill>
                          <a:latin typeface="Nunito"/>
                          <a:ea typeface="Nunito"/>
                          <a:cs typeface="Nunito"/>
                          <a:sym typeface="Nunito"/>
                        </a:rPr>
                        <a:t>✔</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Clr>
                          <a:schemeClr val="dk1"/>
                        </a:buClr>
                        <a:buSzPts val="1500"/>
                        <a:buFont typeface="Arial"/>
                        <a:buNone/>
                      </a:pPr>
                      <a:r>
                        <a:rPr lang="en-US" sz="800">
                          <a:solidFill>
                            <a:schemeClr val="dk1"/>
                          </a:solidFill>
                          <a:latin typeface="Nunito"/>
                          <a:ea typeface="Nunito"/>
                          <a:cs typeface="Nunito"/>
                          <a:sym typeface="Nunito"/>
                        </a:rPr>
                        <a:t>✔</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Clr>
                          <a:schemeClr val="dk1"/>
                        </a:buClr>
                        <a:buSzPts val="1500"/>
                        <a:buFont typeface="Arial"/>
                        <a:buNone/>
                      </a:pPr>
                      <a:r>
                        <a:rPr lang="en-US" sz="800">
                          <a:solidFill>
                            <a:schemeClr val="dk1"/>
                          </a:solidFill>
                          <a:latin typeface="Nunito"/>
                          <a:ea typeface="Nunito"/>
                          <a:cs typeface="Nunito"/>
                          <a:sym typeface="Nunito"/>
                        </a:rPr>
                        <a:t>✔</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Clr>
                          <a:schemeClr val="dk1"/>
                        </a:buClr>
                        <a:buSzPts val="1500"/>
                        <a:buFont typeface="Arial"/>
                        <a:buNone/>
                      </a:pPr>
                      <a:r>
                        <a:rPr lang="en-US" sz="800">
                          <a:solidFill>
                            <a:schemeClr val="dk1"/>
                          </a:solidFill>
                          <a:latin typeface="Nunito"/>
                          <a:ea typeface="Nunito"/>
                          <a:cs typeface="Nunito"/>
                          <a:sym typeface="Nunito"/>
                        </a:rPr>
                        <a:t>✔</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Clr>
                          <a:schemeClr val="dk1"/>
                        </a:buClr>
                        <a:buSzPts val="1500"/>
                        <a:buFont typeface="Arial"/>
                        <a:buNone/>
                      </a:pPr>
                      <a:r>
                        <a:rPr lang="en-US" sz="800">
                          <a:solidFill>
                            <a:schemeClr val="dk1"/>
                          </a:solidFill>
                          <a:latin typeface="Nunito"/>
                          <a:ea typeface="Nunito"/>
                          <a:cs typeface="Nunito"/>
                          <a:sym typeface="Nunito"/>
                        </a:rPr>
                        <a:t>✔</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None/>
                      </a:pPr>
                      <a:r>
                        <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None/>
                      </a:pPr>
                      <a:r>
                        <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None/>
                      </a:pPr>
                      <a:r>
                        <a:t/>
                      </a:r>
                      <a:endParaRPr sz="800">
                        <a:latin typeface="Nunito"/>
                        <a:ea typeface="Nunito"/>
                        <a:cs typeface="Nunito"/>
                        <a:sym typeface="Nunito"/>
                      </a:endParaRPr>
                    </a:p>
                  </a:txBody>
                  <a:tcPr marT="121900" marB="121900" marR="121900" marL="121900"/>
                </a:tc>
              </a:tr>
              <a:tr h="385975">
                <a:tc>
                  <a:txBody>
                    <a:bodyPr/>
                    <a:lstStyle/>
                    <a:p>
                      <a:pPr indent="0" lvl="0" marL="0" rtl="0" algn="ctr">
                        <a:spcBef>
                          <a:spcPts val="0"/>
                        </a:spcBef>
                        <a:spcAft>
                          <a:spcPts val="0"/>
                        </a:spcAft>
                        <a:buNone/>
                      </a:pPr>
                      <a:r>
                        <a:rPr lang="en-US" sz="800">
                          <a:solidFill>
                            <a:schemeClr val="dk1"/>
                          </a:solidFill>
                          <a:latin typeface="Nunito"/>
                          <a:ea typeface="Nunito"/>
                          <a:cs typeface="Nunito"/>
                          <a:sym typeface="Nunito"/>
                        </a:rPr>
                        <a:t>7-8 weeks</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Clr>
                          <a:schemeClr val="dk1"/>
                        </a:buClr>
                        <a:buSzPts val="1500"/>
                        <a:buFont typeface="Arial"/>
                        <a:buNone/>
                      </a:pPr>
                      <a:r>
                        <a:rPr lang="en-US" sz="800">
                          <a:solidFill>
                            <a:schemeClr val="dk1"/>
                          </a:solidFill>
                          <a:latin typeface="Nunito"/>
                          <a:ea typeface="Nunito"/>
                          <a:cs typeface="Nunito"/>
                          <a:sym typeface="Nunito"/>
                        </a:rPr>
                        <a:t>✔</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Clr>
                          <a:schemeClr val="dk1"/>
                        </a:buClr>
                        <a:buSzPts val="1500"/>
                        <a:buFont typeface="Arial"/>
                        <a:buNone/>
                      </a:pPr>
                      <a:r>
                        <a:rPr lang="en-US" sz="800">
                          <a:solidFill>
                            <a:schemeClr val="dk1"/>
                          </a:solidFill>
                          <a:latin typeface="Nunito"/>
                          <a:ea typeface="Nunito"/>
                          <a:cs typeface="Nunito"/>
                          <a:sym typeface="Nunito"/>
                        </a:rPr>
                        <a:t>✔</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Clr>
                          <a:schemeClr val="dk1"/>
                        </a:buClr>
                        <a:buSzPts val="1500"/>
                        <a:buFont typeface="Arial"/>
                        <a:buNone/>
                      </a:pPr>
                      <a:r>
                        <a:rPr lang="en-US" sz="800">
                          <a:solidFill>
                            <a:schemeClr val="dk1"/>
                          </a:solidFill>
                          <a:latin typeface="Nunito"/>
                          <a:ea typeface="Nunito"/>
                          <a:cs typeface="Nunito"/>
                          <a:sym typeface="Nunito"/>
                        </a:rPr>
                        <a:t>✔</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Clr>
                          <a:schemeClr val="dk1"/>
                        </a:buClr>
                        <a:buSzPts val="1500"/>
                        <a:buFont typeface="Arial"/>
                        <a:buNone/>
                      </a:pPr>
                      <a:r>
                        <a:rPr lang="en-US" sz="800">
                          <a:solidFill>
                            <a:schemeClr val="dk1"/>
                          </a:solidFill>
                          <a:latin typeface="Nunito"/>
                          <a:ea typeface="Nunito"/>
                          <a:cs typeface="Nunito"/>
                          <a:sym typeface="Nunito"/>
                        </a:rPr>
                        <a:t>✔</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Clr>
                          <a:schemeClr val="dk1"/>
                        </a:buClr>
                        <a:buSzPts val="1500"/>
                        <a:buFont typeface="Arial"/>
                        <a:buNone/>
                      </a:pPr>
                      <a:r>
                        <a:rPr lang="en-US" sz="800">
                          <a:solidFill>
                            <a:schemeClr val="dk1"/>
                          </a:solidFill>
                          <a:latin typeface="Nunito"/>
                          <a:ea typeface="Nunito"/>
                          <a:cs typeface="Nunito"/>
                          <a:sym typeface="Nunito"/>
                        </a:rPr>
                        <a:t>✔</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Clr>
                          <a:schemeClr val="dk1"/>
                        </a:buClr>
                        <a:buSzPts val="1500"/>
                        <a:buFont typeface="Arial"/>
                        <a:buNone/>
                      </a:pPr>
                      <a:r>
                        <a:rPr lang="en-US" sz="800">
                          <a:solidFill>
                            <a:schemeClr val="dk1"/>
                          </a:solidFill>
                          <a:latin typeface="Nunito"/>
                          <a:ea typeface="Nunito"/>
                          <a:cs typeface="Nunito"/>
                          <a:sym typeface="Nunito"/>
                        </a:rPr>
                        <a:t>✔</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Clr>
                          <a:schemeClr val="dk1"/>
                        </a:buClr>
                        <a:buSzPts val="1500"/>
                        <a:buFont typeface="Arial"/>
                        <a:buNone/>
                      </a:pPr>
                      <a:r>
                        <a:rPr lang="en-US" sz="800">
                          <a:solidFill>
                            <a:schemeClr val="dk1"/>
                          </a:solidFill>
                          <a:latin typeface="Nunito"/>
                          <a:ea typeface="Nunito"/>
                          <a:cs typeface="Nunito"/>
                          <a:sym typeface="Nunito"/>
                        </a:rPr>
                        <a:t>✔</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None/>
                      </a:pPr>
                      <a:r>
                        <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None/>
                      </a:pPr>
                      <a:r>
                        <a:t/>
                      </a:r>
                      <a:endParaRPr sz="800">
                        <a:latin typeface="Nunito"/>
                        <a:ea typeface="Nunito"/>
                        <a:cs typeface="Nunito"/>
                        <a:sym typeface="Nunito"/>
                      </a:endParaRPr>
                    </a:p>
                  </a:txBody>
                  <a:tcPr marT="121900" marB="121900" marR="121900" marL="121900"/>
                </a:tc>
              </a:tr>
              <a:tr h="385975">
                <a:tc>
                  <a:txBody>
                    <a:bodyPr/>
                    <a:lstStyle/>
                    <a:p>
                      <a:pPr indent="0" lvl="0" marL="0" rtl="0" algn="ctr">
                        <a:spcBef>
                          <a:spcPts val="0"/>
                        </a:spcBef>
                        <a:spcAft>
                          <a:spcPts val="0"/>
                        </a:spcAft>
                        <a:buClr>
                          <a:schemeClr val="dk1"/>
                        </a:buClr>
                        <a:buSzPts val="1500"/>
                        <a:buFont typeface="Arial"/>
                        <a:buNone/>
                      </a:pPr>
                      <a:r>
                        <a:rPr lang="en-US" sz="800">
                          <a:solidFill>
                            <a:srgbClr val="FF0000"/>
                          </a:solidFill>
                          <a:latin typeface="Nunito"/>
                          <a:ea typeface="Nunito"/>
                          <a:cs typeface="Nunito"/>
                          <a:sym typeface="Nunito"/>
                        </a:rPr>
                        <a:t> 8-12 weeks</a:t>
                      </a:r>
                      <a:endParaRPr sz="800">
                        <a:solidFill>
                          <a:srgbClr val="FF0000"/>
                        </a:solidFill>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Clr>
                          <a:schemeClr val="dk1"/>
                        </a:buClr>
                        <a:buSzPts val="1500"/>
                        <a:buFont typeface="Arial"/>
                        <a:buNone/>
                      </a:pPr>
                      <a:r>
                        <a:rPr lang="en-US" sz="800">
                          <a:solidFill>
                            <a:schemeClr val="dk1"/>
                          </a:solidFill>
                          <a:latin typeface="Nunito"/>
                          <a:ea typeface="Nunito"/>
                          <a:cs typeface="Nunito"/>
                          <a:sym typeface="Nunito"/>
                        </a:rPr>
                        <a:t>✔</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Clr>
                          <a:schemeClr val="dk1"/>
                        </a:buClr>
                        <a:buSzPts val="1500"/>
                        <a:buFont typeface="Arial"/>
                        <a:buNone/>
                      </a:pPr>
                      <a:r>
                        <a:rPr lang="en-US" sz="800">
                          <a:solidFill>
                            <a:schemeClr val="dk1"/>
                          </a:solidFill>
                          <a:latin typeface="Nunito"/>
                          <a:ea typeface="Nunito"/>
                          <a:cs typeface="Nunito"/>
                          <a:sym typeface="Nunito"/>
                        </a:rPr>
                        <a:t>✔</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Clr>
                          <a:schemeClr val="dk1"/>
                        </a:buClr>
                        <a:buSzPts val="1500"/>
                        <a:buFont typeface="Arial"/>
                        <a:buNone/>
                      </a:pPr>
                      <a:r>
                        <a:rPr lang="en-US" sz="800">
                          <a:solidFill>
                            <a:schemeClr val="dk1"/>
                          </a:solidFill>
                          <a:latin typeface="Nunito"/>
                          <a:ea typeface="Nunito"/>
                          <a:cs typeface="Nunito"/>
                          <a:sym typeface="Nunito"/>
                        </a:rPr>
                        <a:t>✔</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Clr>
                          <a:schemeClr val="dk1"/>
                        </a:buClr>
                        <a:buSzPts val="1500"/>
                        <a:buFont typeface="Arial"/>
                        <a:buNone/>
                      </a:pPr>
                      <a:r>
                        <a:rPr lang="en-US" sz="800">
                          <a:solidFill>
                            <a:schemeClr val="dk1"/>
                          </a:solidFill>
                          <a:latin typeface="Nunito"/>
                          <a:ea typeface="Nunito"/>
                          <a:cs typeface="Nunito"/>
                          <a:sym typeface="Nunito"/>
                        </a:rPr>
                        <a:t>✔</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Clr>
                          <a:schemeClr val="dk1"/>
                        </a:buClr>
                        <a:buSzPts val="1500"/>
                        <a:buFont typeface="Arial"/>
                        <a:buNone/>
                      </a:pPr>
                      <a:r>
                        <a:rPr lang="en-US" sz="800">
                          <a:solidFill>
                            <a:schemeClr val="dk1"/>
                          </a:solidFill>
                          <a:latin typeface="Nunito"/>
                          <a:ea typeface="Nunito"/>
                          <a:cs typeface="Nunito"/>
                          <a:sym typeface="Nunito"/>
                        </a:rPr>
                        <a:t>✔</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Clr>
                          <a:schemeClr val="dk1"/>
                        </a:buClr>
                        <a:buSzPts val="1500"/>
                        <a:buFont typeface="Arial"/>
                        <a:buNone/>
                      </a:pPr>
                      <a:r>
                        <a:rPr lang="en-US" sz="800">
                          <a:solidFill>
                            <a:schemeClr val="dk1"/>
                          </a:solidFill>
                          <a:latin typeface="Nunito"/>
                          <a:ea typeface="Nunito"/>
                          <a:cs typeface="Nunito"/>
                          <a:sym typeface="Nunito"/>
                        </a:rPr>
                        <a:t>✔</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Clr>
                          <a:schemeClr val="dk1"/>
                        </a:buClr>
                        <a:buSzPts val="1500"/>
                        <a:buFont typeface="Arial"/>
                        <a:buNone/>
                      </a:pPr>
                      <a:r>
                        <a:rPr lang="en-US" sz="800">
                          <a:solidFill>
                            <a:schemeClr val="dk1"/>
                          </a:solidFill>
                          <a:latin typeface="Nunito"/>
                          <a:ea typeface="Nunito"/>
                          <a:cs typeface="Nunito"/>
                          <a:sym typeface="Nunito"/>
                        </a:rPr>
                        <a:t>✔</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Clr>
                          <a:schemeClr val="dk1"/>
                        </a:buClr>
                        <a:buSzPts val="1500"/>
                        <a:buFont typeface="Arial"/>
                        <a:buNone/>
                      </a:pPr>
                      <a:r>
                        <a:rPr lang="en-US" sz="800">
                          <a:solidFill>
                            <a:schemeClr val="dk1"/>
                          </a:solidFill>
                          <a:latin typeface="Nunito"/>
                          <a:ea typeface="Nunito"/>
                          <a:cs typeface="Nunito"/>
                          <a:sym typeface="Nunito"/>
                        </a:rPr>
                        <a:t>✔</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None/>
                      </a:pPr>
                      <a:r>
                        <a:t/>
                      </a:r>
                      <a:endParaRPr sz="800">
                        <a:latin typeface="Nunito"/>
                        <a:ea typeface="Nunito"/>
                        <a:cs typeface="Nunito"/>
                        <a:sym typeface="Nunito"/>
                      </a:endParaRPr>
                    </a:p>
                  </a:txBody>
                  <a:tcPr marT="121900" marB="121900" marR="121900" marL="121900"/>
                </a:tc>
              </a:tr>
              <a:tr h="385975">
                <a:tc>
                  <a:txBody>
                    <a:bodyPr/>
                    <a:lstStyle/>
                    <a:p>
                      <a:pPr indent="0" lvl="0" marL="0" rtl="0" algn="ctr">
                        <a:spcBef>
                          <a:spcPts val="0"/>
                        </a:spcBef>
                        <a:spcAft>
                          <a:spcPts val="0"/>
                        </a:spcAft>
                        <a:buNone/>
                      </a:pPr>
                      <a:r>
                        <a:rPr lang="en-US" sz="800">
                          <a:solidFill>
                            <a:srgbClr val="FF0000"/>
                          </a:solidFill>
                          <a:latin typeface="Nunito"/>
                          <a:ea typeface="Nunito"/>
                          <a:cs typeface="Nunito"/>
                          <a:sym typeface="Nunito"/>
                        </a:rPr>
                        <a:t>&gt;12 weeks</a:t>
                      </a:r>
                      <a:endParaRPr sz="800">
                        <a:solidFill>
                          <a:srgbClr val="FF0000"/>
                        </a:solidFill>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Clr>
                          <a:schemeClr val="dk1"/>
                        </a:buClr>
                        <a:buSzPts val="1500"/>
                        <a:buFont typeface="Arial"/>
                        <a:buNone/>
                      </a:pPr>
                      <a:r>
                        <a:rPr lang="en-US" sz="800">
                          <a:solidFill>
                            <a:schemeClr val="dk1"/>
                          </a:solidFill>
                          <a:latin typeface="Nunito"/>
                          <a:ea typeface="Nunito"/>
                          <a:cs typeface="Nunito"/>
                          <a:sym typeface="Nunito"/>
                        </a:rPr>
                        <a:t>✔</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Clr>
                          <a:schemeClr val="dk1"/>
                        </a:buClr>
                        <a:buSzPts val="1500"/>
                        <a:buFont typeface="Arial"/>
                        <a:buNone/>
                      </a:pPr>
                      <a:r>
                        <a:rPr lang="en-US" sz="800">
                          <a:solidFill>
                            <a:schemeClr val="dk1"/>
                          </a:solidFill>
                          <a:latin typeface="Nunito"/>
                          <a:ea typeface="Nunito"/>
                          <a:cs typeface="Nunito"/>
                          <a:sym typeface="Nunito"/>
                        </a:rPr>
                        <a:t>✔</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Clr>
                          <a:schemeClr val="dk1"/>
                        </a:buClr>
                        <a:buSzPts val="1500"/>
                        <a:buFont typeface="Arial"/>
                        <a:buNone/>
                      </a:pPr>
                      <a:r>
                        <a:rPr lang="en-US" sz="800">
                          <a:solidFill>
                            <a:schemeClr val="dk1"/>
                          </a:solidFill>
                          <a:latin typeface="Nunito"/>
                          <a:ea typeface="Nunito"/>
                          <a:cs typeface="Nunito"/>
                          <a:sym typeface="Nunito"/>
                        </a:rPr>
                        <a:t>✔</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Clr>
                          <a:schemeClr val="dk1"/>
                        </a:buClr>
                        <a:buSzPts val="1500"/>
                        <a:buFont typeface="Arial"/>
                        <a:buNone/>
                      </a:pPr>
                      <a:r>
                        <a:rPr lang="en-US" sz="800">
                          <a:solidFill>
                            <a:schemeClr val="dk1"/>
                          </a:solidFill>
                          <a:latin typeface="Nunito"/>
                          <a:ea typeface="Nunito"/>
                          <a:cs typeface="Nunito"/>
                          <a:sym typeface="Nunito"/>
                        </a:rPr>
                        <a:t>✔</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Clr>
                          <a:schemeClr val="dk1"/>
                        </a:buClr>
                        <a:buSzPts val="1500"/>
                        <a:buFont typeface="Arial"/>
                        <a:buNone/>
                      </a:pPr>
                      <a:r>
                        <a:rPr lang="en-US" sz="800">
                          <a:solidFill>
                            <a:schemeClr val="dk1"/>
                          </a:solidFill>
                          <a:latin typeface="Nunito"/>
                          <a:ea typeface="Nunito"/>
                          <a:cs typeface="Nunito"/>
                          <a:sym typeface="Nunito"/>
                        </a:rPr>
                        <a:t>✔</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Clr>
                          <a:schemeClr val="dk1"/>
                        </a:buClr>
                        <a:buSzPts val="1500"/>
                        <a:buFont typeface="Arial"/>
                        <a:buNone/>
                      </a:pPr>
                      <a:r>
                        <a:rPr lang="en-US" sz="800">
                          <a:solidFill>
                            <a:schemeClr val="dk1"/>
                          </a:solidFill>
                          <a:latin typeface="Nunito"/>
                          <a:ea typeface="Nunito"/>
                          <a:cs typeface="Nunito"/>
                          <a:sym typeface="Nunito"/>
                        </a:rPr>
                        <a:t>✔</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Clr>
                          <a:schemeClr val="dk1"/>
                        </a:buClr>
                        <a:buSzPts val="1500"/>
                        <a:buFont typeface="Arial"/>
                        <a:buNone/>
                      </a:pPr>
                      <a:r>
                        <a:rPr lang="en-US" sz="800">
                          <a:solidFill>
                            <a:schemeClr val="dk1"/>
                          </a:solidFill>
                          <a:latin typeface="Nunito"/>
                          <a:ea typeface="Nunito"/>
                          <a:cs typeface="Nunito"/>
                          <a:sym typeface="Nunito"/>
                        </a:rPr>
                        <a:t>✔</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Clr>
                          <a:schemeClr val="dk1"/>
                        </a:buClr>
                        <a:buSzPts val="1500"/>
                        <a:buFont typeface="Arial"/>
                        <a:buNone/>
                      </a:pPr>
                      <a:r>
                        <a:rPr lang="en-US" sz="800">
                          <a:solidFill>
                            <a:schemeClr val="dk1"/>
                          </a:solidFill>
                          <a:latin typeface="Nunito"/>
                          <a:ea typeface="Nunito"/>
                          <a:cs typeface="Nunito"/>
                          <a:sym typeface="Nunito"/>
                        </a:rPr>
                        <a:t>✔</a:t>
                      </a:r>
                      <a:endParaRPr sz="800">
                        <a:latin typeface="Nunito"/>
                        <a:ea typeface="Nunito"/>
                        <a:cs typeface="Nunito"/>
                        <a:sym typeface="Nunito"/>
                      </a:endParaRPr>
                    </a:p>
                  </a:txBody>
                  <a:tcPr marT="121900" marB="121900" marR="121900" marL="121900"/>
                </a:tc>
                <a:tc>
                  <a:txBody>
                    <a:bodyPr/>
                    <a:lstStyle/>
                    <a:p>
                      <a:pPr indent="0" lvl="0" marL="0" rtl="0" algn="ctr">
                        <a:spcBef>
                          <a:spcPts val="0"/>
                        </a:spcBef>
                        <a:spcAft>
                          <a:spcPts val="0"/>
                        </a:spcAft>
                        <a:buClr>
                          <a:schemeClr val="dk1"/>
                        </a:buClr>
                        <a:buSzPts val="1500"/>
                        <a:buFont typeface="Arial"/>
                        <a:buNone/>
                      </a:pPr>
                      <a:r>
                        <a:rPr lang="en-US" sz="800">
                          <a:solidFill>
                            <a:schemeClr val="dk1"/>
                          </a:solidFill>
                          <a:latin typeface="Nunito"/>
                          <a:ea typeface="Nunito"/>
                          <a:cs typeface="Nunito"/>
                          <a:sym typeface="Nunito"/>
                        </a:rPr>
                        <a:t>✔</a:t>
                      </a:r>
                      <a:endParaRPr sz="800">
                        <a:latin typeface="Nunito"/>
                        <a:ea typeface="Nunito"/>
                        <a:cs typeface="Nunito"/>
                        <a:sym typeface="Nunito"/>
                      </a:endParaRPr>
                    </a:p>
                  </a:txBody>
                  <a:tcPr marT="121900" marB="121900" marR="121900" marL="121900"/>
                </a:tc>
              </a:tr>
            </a:tbl>
          </a:graphicData>
        </a:graphic>
      </p:graphicFrame>
      <p:sp>
        <p:nvSpPr>
          <p:cNvPr id="309" name="Google Shape;309;p31"/>
          <p:cNvSpPr txBox="1"/>
          <p:nvPr/>
        </p:nvSpPr>
        <p:spPr>
          <a:xfrm>
            <a:off x="8743600" y="1416933"/>
            <a:ext cx="2669100" cy="4433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600">
                <a:latin typeface="Nunito"/>
                <a:ea typeface="Nunito"/>
                <a:cs typeface="Nunito"/>
                <a:sym typeface="Nunito"/>
              </a:rPr>
              <a:t>The business definition of inactive customer groupings is cumulative, based on a customer’s last </a:t>
            </a:r>
            <a:r>
              <a:rPr b="1" lang="en-US" sz="1600">
                <a:latin typeface="Nunito"/>
                <a:ea typeface="Nunito"/>
                <a:cs typeface="Nunito"/>
                <a:sym typeface="Nunito"/>
              </a:rPr>
              <a:t>SASA</a:t>
            </a:r>
            <a:r>
              <a:rPr lang="en-US" sz="1600">
                <a:latin typeface="Nunito"/>
                <a:ea typeface="Nunito"/>
                <a:cs typeface="Nunito"/>
                <a:sym typeface="Nunito"/>
              </a:rPr>
              <a:t> fuel purchase date.</a:t>
            </a:r>
            <a:endParaRPr sz="1600">
              <a:latin typeface="Nunito"/>
              <a:ea typeface="Nunito"/>
              <a:cs typeface="Nunito"/>
              <a:sym typeface="Nunito"/>
            </a:endParaRPr>
          </a:p>
          <a:p>
            <a:pPr indent="0" lvl="0" marL="0" rtl="0" algn="l">
              <a:spcBef>
                <a:spcPts val="0"/>
              </a:spcBef>
              <a:spcAft>
                <a:spcPts val="0"/>
              </a:spcAft>
              <a:buNone/>
            </a:pPr>
            <a:r>
              <a:t/>
            </a:r>
            <a:endParaRPr sz="1600">
              <a:latin typeface="Nunito"/>
              <a:ea typeface="Nunito"/>
              <a:cs typeface="Nunito"/>
              <a:sym typeface="Nunito"/>
            </a:endParaRPr>
          </a:p>
          <a:p>
            <a:pPr indent="0" lvl="0" marL="0" rtl="0" algn="l">
              <a:spcBef>
                <a:spcPts val="0"/>
              </a:spcBef>
              <a:spcAft>
                <a:spcPts val="0"/>
              </a:spcAft>
              <a:buNone/>
            </a:pPr>
            <a:r>
              <a:rPr lang="en-US" sz="1600">
                <a:latin typeface="Nunito"/>
                <a:ea typeface="Nunito"/>
                <a:cs typeface="Nunito"/>
                <a:sym typeface="Nunito"/>
              </a:rPr>
              <a:t>Since a customer can belong to only one group in any given dimension, the IC groupings numbers will need to be done as a secondary processing step according to visualisation needs.</a:t>
            </a:r>
            <a:endParaRPr sz="1600">
              <a:latin typeface="Nunito"/>
              <a:ea typeface="Nunito"/>
              <a:cs typeface="Nunito"/>
              <a:sym typeface="Nunito"/>
            </a:endParaRPr>
          </a:p>
          <a:p>
            <a:pPr indent="0" lvl="0" marL="0" rtl="0" algn="l">
              <a:spcBef>
                <a:spcPts val="0"/>
              </a:spcBef>
              <a:spcAft>
                <a:spcPts val="0"/>
              </a:spcAft>
              <a:buClr>
                <a:schemeClr val="dk1"/>
              </a:buClr>
              <a:buSzPts val="1500"/>
              <a:buFont typeface="Arial"/>
              <a:buNone/>
            </a:pPr>
            <a:r>
              <a:t/>
            </a:r>
            <a:endParaRPr sz="1600" strike="sngStrike">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3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15" name="Google Shape;315;p32"/>
          <p:cNvSpPr txBox="1"/>
          <p:nvPr>
            <p:ph type="title"/>
          </p:nvPr>
        </p:nvSpPr>
        <p:spPr>
          <a:xfrm>
            <a:off x="1248346" y="174282"/>
            <a:ext cx="7899900" cy="588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500"/>
              <a:buNone/>
            </a:pPr>
            <a:r>
              <a:rPr lang="en-US" sz="3700"/>
              <a:t>Metrics Calculations</a:t>
            </a:r>
            <a:endParaRPr/>
          </a:p>
        </p:txBody>
      </p:sp>
      <p:sp>
        <p:nvSpPr>
          <p:cNvPr id="316" name="Google Shape;316;p32"/>
          <p:cNvSpPr txBox="1"/>
          <p:nvPr>
            <p:ph idx="12" type="sldNum"/>
          </p:nvPr>
        </p:nvSpPr>
        <p:spPr>
          <a:xfrm>
            <a:off x="8828325" y="4800694"/>
            <a:ext cx="320100" cy="34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17" name="Google Shape;317;p32"/>
          <p:cNvSpPr/>
          <p:nvPr/>
        </p:nvSpPr>
        <p:spPr>
          <a:xfrm>
            <a:off x="526367" y="2042100"/>
            <a:ext cx="4767300" cy="10107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318" name="Google Shape;318;p32"/>
          <p:cNvSpPr txBox="1"/>
          <p:nvPr/>
        </p:nvSpPr>
        <p:spPr>
          <a:xfrm>
            <a:off x="2360967" y="1451633"/>
            <a:ext cx="1098000" cy="530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900">
                <a:latin typeface="Nunito"/>
                <a:ea typeface="Nunito"/>
                <a:cs typeface="Nunito"/>
                <a:sym typeface="Nunito"/>
              </a:rPr>
              <a:t>ALPC</a:t>
            </a:r>
            <a:r>
              <a:rPr b="1" lang="en-US" sz="1900">
                <a:latin typeface="Nunito"/>
                <a:ea typeface="Nunito"/>
                <a:cs typeface="Nunito"/>
                <a:sym typeface="Nunito"/>
              </a:rPr>
              <a:t>X</a:t>
            </a:r>
            <a:endParaRPr b="1" sz="1900">
              <a:latin typeface="Nunito"/>
              <a:ea typeface="Nunito"/>
              <a:cs typeface="Nunito"/>
              <a:sym typeface="Nunito"/>
            </a:endParaRPr>
          </a:p>
        </p:txBody>
      </p:sp>
      <p:sp>
        <p:nvSpPr>
          <p:cNvPr id="319" name="Google Shape;319;p32"/>
          <p:cNvSpPr txBox="1"/>
          <p:nvPr/>
        </p:nvSpPr>
        <p:spPr>
          <a:xfrm>
            <a:off x="797067" y="2120533"/>
            <a:ext cx="3203100" cy="435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100">
                <a:latin typeface="Nunito"/>
                <a:ea typeface="Nunito"/>
                <a:cs typeface="Nunito"/>
                <a:sym typeface="Nunito"/>
              </a:rPr>
              <a:t>Total fuel purchased via SASA in last X days</a:t>
            </a:r>
            <a:endParaRPr sz="1100">
              <a:latin typeface="Nunito"/>
              <a:ea typeface="Nunito"/>
              <a:cs typeface="Nunito"/>
              <a:sym typeface="Nunito"/>
            </a:endParaRPr>
          </a:p>
        </p:txBody>
      </p:sp>
      <p:cxnSp>
        <p:nvCxnSpPr>
          <p:cNvPr id="320" name="Google Shape;320;p32"/>
          <p:cNvCxnSpPr/>
          <p:nvPr/>
        </p:nvCxnSpPr>
        <p:spPr>
          <a:xfrm>
            <a:off x="736867" y="2526367"/>
            <a:ext cx="3323700" cy="300"/>
          </a:xfrm>
          <a:prstGeom prst="straightConnector1">
            <a:avLst/>
          </a:prstGeom>
          <a:noFill/>
          <a:ln cap="flat" cmpd="sng" w="9525">
            <a:solidFill>
              <a:srgbClr val="000000"/>
            </a:solidFill>
            <a:prstDash val="solid"/>
            <a:round/>
            <a:headEnd len="med" w="med" type="none"/>
            <a:tailEnd len="med" w="med" type="none"/>
          </a:ln>
        </p:spPr>
      </p:cxnSp>
      <p:sp>
        <p:nvSpPr>
          <p:cNvPr id="321" name="Google Shape;321;p32"/>
          <p:cNvSpPr txBox="1"/>
          <p:nvPr/>
        </p:nvSpPr>
        <p:spPr>
          <a:xfrm>
            <a:off x="797067" y="2453100"/>
            <a:ext cx="3038100" cy="342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200">
                <a:latin typeface="Nunito"/>
                <a:ea typeface="Nunito"/>
                <a:cs typeface="Nunito"/>
                <a:sym typeface="Nunito"/>
              </a:rPr>
              <a:t>Total cooker days in last X days</a:t>
            </a:r>
            <a:endParaRPr sz="1200">
              <a:latin typeface="Nunito"/>
              <a:ea typeface="Nunito"/>
              <a:cs typeface="Nunito"/>
              <a:sym typeface="Nunito"/>
            </a:endParaRPr>
          </a:p>
        </p:txBody>
      </p:sp>
      <p:sp>
        <p:nvSpPr>
          <p:cNvPr id="322" name="Google Shape;322;p32"/>
          <p:cNvSpPr/>
          <p:nvPr/>
        </p:nvSpPr>
        <p:spPr>
          <a:xfrm>
            <a:off x="4060467" y="2355367"/>
            <a:ext cx="345900" cy="342300"/>
          </a:xfrm>
          <a:prstGeom prst="mathMultiply">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3" name="Google Shape;323;p32"/>
          <p:cNvSpPr txBox="1"/>
          <p:nvPr/>
        </p:nvSpPr>
        <p:spPr>
          <a:xfrm>
            <a:off x="4331300" y="2308567"/>
            <a:ext cx="962400" cy="435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a:latin typeface="Nunito"/>
                <a:ea typeface="Nunito"/>
                <a:cs typeface="Nunito"/>
                <a:sym typeface="Nunito"/>
              </a:rPr>
              <a:t>30.4375</a:t>
            </a:r>
            <a:endParaRPr>
              <a:latin typeface="Nunito"/>
              <a:ea typeface="Nunito"/>
              <a:cs typeface="Nunito"/>
              <a:sym typeface="Nunito"/>
            </a:endParaRPr>
          </a:p>
        </p:txBody>
      </p:sp>
      <p:sp>
        <p:nvSpPr>
          <p:cNvPr id="324" name="Google Shape;324;p32"/>
          <p:cNvSpPr/>
          <p:nvPr/>
        </p:nvSpPr>
        <p:spPr>
          <a:xfrm>
            <a:off x="6152650" y="2042100"/>
            <a:ext cx="4767300" cy="10107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25" name="Google Shape;325;p32"/>
          <p:cNvSpPr txBox="1"/>
          <p:nvPr/>
        </p:nvSpPr>
        <p:spPr>
          <a:xfrm>
            <a:off x="7987250" y="1451633"/>
            <a:ext cx="1098000" cy="530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900">
                <a:latin typeface="Nunito"/>
                <a:ea typeface="Nunito"/>
                <a:cs typeface="Nunito"/>
                <a:sym typeface="Nunito"/>
              </a:rPr>
              <a:t>ALPU</a:t>
            </a:r>
            <a:r>
              <a:rPr b="1" lang="en-US" sz="1900">
                <a:latin typeface="Nunito"/>
                <a:ea typeface="Nunito"/>
                <a:cs typeface="Nunito"/>
                <a:sym typeface="Nunito"/>
              </a:rPr>
              <a:t>X</a:t>
            </a:r>
            <a:endParaRPr b="1" sz="1900">
              <a:latin typeface="Nunito"/>
              <a:ea typeface="Nunito"/>
              <a:cs typeface="Nunito"/>
              <a:sym typeface="Nunito"/>
            </a:endParaRPr>
          </a:p>
        </p:txBody>
      </p:sp>
      <p:sp>
        <p:nvSpPr>
          <p:cNvPr id="326" name="Google Shape;326;p32"/>
          <p:cNvSpPr txBox="1"/>
          <p:nvPr/>
        </p:nvSpPr>
        <p:spPr>
          <a:xfrm>
            <a:off x="6423350" y="2120533"/>
            <a:ext cx="3203100" cy="435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100">
                <a:latin typeface="Nunito"/>
                <a:ea typeface="Nunito"/>
                <a:cs typeface="Nunito"/>
                <a:sym typeface="Nunito"/>
              </a:rPr>
              <a:t>Total fuel purchased via SASA in last X days</a:t>
            </a:r>
            <a:endParaRPr sz="1100">
              <a:latin typeface="Nunito"/>
              <a:ea typeface="Nunito"/>
              <a:cs typeface="Nunito"/>
              <a:sym typeface="Nunito"/>
            </a:endParaRPr>
          </a:p>
        </p:txBody>
      </p:sp>
      <p:cxnSp>
        <p:nvCxnSpPr>
          <p:cNvPr id="327" name="Google Shape;327;p32"/>
          <p:cNvCxnSpPr/>
          <p:nvPr/>
        </p:nvCxnSpPr>
        <p:spPr>
          <a:xfrm>
            <a:off x="6363150" y="2526367"/>
            <a:ext cx="3323700" cy="300"/>
          </a:xfrm>
          <a:prstGeom prst="straightConnector1">
            <a:avLst/>
          </a:prstGeom>
          <a:noFill/>
          <a:ln cap="flat" cmpd="sng" w="9525">
            <a:solidFill>
              <a:srgbClr val="000000"/>
            </a:solidFill>
            <a:prstDash val="solid"/>
            <a:round/>
            <a:headEnd len="med" w="med" type="none"/>
            <a:tailEnd len="med" w="med" type="none"/>
          </a:ln>
        </p:spPr>
      </p:cxnSp>
      <p:sp>
        <p:nvSpPr>
          <p:cNvPr id="328" name="Google Shape;328;p32"/>
          <p:cNvSpPr/>
          <p:nvPr/>
        </p:nvSpPr>
        <p:spPr>
          <a:xfrm>
            <a:off x="9686617" y="2340033"/>
            <a:ext cx="345900" cy="342300"/>
          </a:xfrm>
          <a:prstGeom prst="mathMultiply">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9" name="Google Shape;329;p32"/>
          <p:cNvSpPr txBox="1"/>
          <p:nvPr/>
        </p:nvSpPr>
        <p:spPr>
          <a:xfrm>
            <a:off x="9957450" y="2293233"/>
            <a:ext cx="962400" cy="435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a:latin typeface="Nunito"/>
                <a:ea typeface="Nunito"/>
                <a:cs typeface="Nunito"/>
                <a:sym typeface="Nunito"/>
              </a:rPr>
              <a:t>30.4375</a:t>
            </a:r>
            <a:endParaRPr>
              <a:latin typeface="Nunito"/>
              <a:ea typeface="Nunito"/>
              <a:cs typeface="Nunito"/>
              <a:sym typeface="Nunito"/>
            </a:endParaRPr>
          </a:p>
        </p:txBody>
      </p:sp>
      <p:sp>
        <p:nvSpPr>
          <p:cNvPr id="330" name="Google Shape;330;p32"/>
          <p:cNvSpPr/>
          <p:nvPr/>
        </p:nvSpPr>
        <p:spPr>
          <a:xfrm>
            <a:off x="526283" y="4019467"/>
            <a:ext cx="4767300" cy="10107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31" name="Google Shape;331;p32"/>
          <p:cNvSpPr txBox="1"/>
          <p:nvPr/>
        </p:nvSpPr>
        <p:spPr>
          <a:xfrm>
            <a:off x="2360883" y="3429000"/>
            <a:ext cx="1098000" cy="530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900">
                <a:latin typeface="Nunito"/>
                <a:ea typeface="Nunito"/>
                <a:cs typeface="Nunito"/>
                <a:sym typeface="Nunito"/>
              </a:rPr>
              <a:t>ARPC</a:t>
            </a:r>
            <a:r>
              <a:rPr b="1" lang="en-US" sz="1900">
                <a:latin typeface="Nunito"/>
                <a:ea typeface="Nunito"/>
                <a:cs typeface="Nunito"/>
                <a:sym typeface="Nunito"/>
              </a:rPr>
              <a:t>X</a:t>
            </a:r>
            <a:endParaRPr b="1" sz="1900">
              <a:latin typeface="Nunito"/>
              <a:ea typeface="Nunito"/>
              <a:cs typeface="Nunito"/>
              <a:sym typeface="Nunito"/>
            </a:endParaRPr>
          </a:p>
        </p:txBody>
      </p:sp>
      <p:sp>
        <p:nvSpPr>
          <p:cNvPr id="332" name="Google Shape;332;p32"/>
          <p:cNvSpPr txBox="1"/>
          <p:nvPr/>
        </p:nvSpPr>
        <p:spPr>
          <a:xfrm>
            <a:off x="449100" y="4097900"/>
            <a:ext cx="3729900" cy="435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300">
                <a:latin typeface="Nunito"/>
                <a:ea typeface="Nunito"/>
                <a:cs typeface="Nunito"/>
                <a:sym typeface="Nunito"/>
              </a:rPr>
              <a:t>Total SASA fuel credit purchased in last X days</a:t>
            </a:r>
            <a:endParaRPr sz="1300">
              <a:latin typeface="Nunito"/>
              <a:ea typeface="Nunito"/>
              <a:cs typeface="Nunito"/>
              <a:sym typeface="Nunito"/>
            </a:endParaRPr>
          </a:p>
        </p:txBody>
      </p:sp>
      <p:cxnSp>
        <p:nvCxnSpPr>
          <p:cNvPr id="333" name="Google Shape;333;p32"/>
          <p:cNvCxnSpPr/>
          <p:nvPr/>
        </p:nvCxnSpPr>
        <p:spPr>
          <a:xfrm>
            <a:off x="736783" y="4503733"/>
            <a:ext cx="3323700" cy="300"/>
          </a:xfrm>
          <a:prstGeom prst="straightConnector1">
            <a:avLst/>
          </a:prstGeom>
          <a:noFill/>
          <a:ln cap="flat" cmpd="sng" w="9525">
            <a:solidFill>
              <a:srgbClr val="000000"/>
            </a:solidFill>
            <a:prstDash val="solid"/>
            <a:round/>
            <a:headEnd len="med" w="med" type="none"/>
            <a:tailEnd len="med" w="med" type="none"/>
          </a:ln>
        </p:spPr>
      </p:cxnSp>
      <p:sp>
        <p:nvSpPr>
          <p:cNvPr id="334" name="Google Shape;334;p32"/>
          <p:cNvSpPr txBox="1"/>
          <p:nvPr/>
        </p:nvSpPr>
        <p:spPr>
          <a:xfrm>
            <a:off x="797059" y="4430467"/>
            <a:ext cx="3348900" cy="342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Clr>
                <a:schemeClr val="dk1"/>
              </a:buClr>
              <a:buSzPts val="1500"/>
              <a:buFont typeface="Arial"/>
              <a:buNone/>
            </a:pPr>
            <a:r>
              <a:rPr lang="en-US" sz="1500">
                <a:solidFill>
                  <a:schemeClr val="dk1"/>
                </a:solidFill>
                <a:latin typeface="Nunito"/>
                <a:ea typeface="Nunito"/>
                <a:cs typeface="Nunito"/>
                <a:sym typeface="Nunito"/>
              </a:rPr>
              <a:t>Total cooker days in last X days</a:t>
            </a:r>
            <a:endParaRPr sz="1500">
              <a:latin typeface="Nunito"/>
              <a:ea typeface="Nunito"/>
              <a:cs typeface="Nunito"/>
              <a:sym typeface="Nunito"/>
            </a:endParaRPr>
          </a:p>
        </p:txBody>
      </p:sp>
      <p:sp>
        <p:nvSpPr>
          <p:cNvPr id="335" name="Google Shape;335;p32"/>
          <p:cNvSpPr/>
          <p:nvPr/>
        </p:nvSpPr>
        <p:spPr>
          <a:xfrm>
            <a:off x="4060383" y="4332733"/>
            <a:ext cx="345900" cy="342300"/>
          </a:xfrm>
          <a:prstGeom prst="mathMultiply">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6" name="Google Shape;336;p32"/>
          <p:cNvSpPr txBox="1"/>
          <p:nvPr/>
        </p:nvSpPr>
        <p:spPr>
          <a:xfrm>
            <a:off x="4331217" y="4285933"/>
            <a:ext cx="962400" cy="435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a:latin typeface="Nunito"/>
                <a:ea typeface="Nunito"/>
                <a:cs typeface="Nunito"/>
                <a:sym typeface="Nunito"/>
              </a:rPr>
              <a:t>30.4375</a:t>
            </a:r>
            <a:endParaRPr>
              <a:latin typeface="Nunito"/>
              <a:ea typeface="Nunito"/>
              <a:cs typeface="Nunito"/>
              <a:sym typeface="Nunito"/>
            </a:endParaRPr>
          </a:p>
        </p:txBody>
      </p:sp>
      <p:sp>
        <p:nvSpPr>
          <p:cNvPr id="337" name="Google Shape;337;p32"/>
          <p:cNvSpPr/>
          <p:nvPr/>
        </p:nvSpPr>
        <p:spPr>
          <a:xfrm>
            <a:off x="6215883" y="4019467"/>
            <a:ext cx="4767300" cy="10107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38" name="Google Shape;338;p32"/>
          <p:cNvSpPr txBox="1"/>
          <p:nvPr/>
        </p:nvSpPr>
        <p:spPr>
          <a:xfrm>
            <a:off x="8050483" y="3429000"/>
            <a:ext cx="1098000" cy="530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900">
                <a:latin typeface="Nunito"/>
                <a:ea typeface="Nunito"/>
                <a:cs typeface="Nunito"/>
                <a:sym typeface="Nunito"/>
              </a:rPr>
              <a:t>ARPU</a:t>
            </a:r>
            <a:r>
              <a:rPr b="1" lang="en-US" sz="1900">
                <a:latin typeface="Nunito"/>
                <a:ea typeface="Nunito"/>
                <a:cs typeface="Nunito"/>
                <a:sym typeface="Nunito"/>
              </a:rPr>
              <a:t>X</a:t>
            </a:r>
            <a:endParaRPr b="1" sz="1900">
              <a:latin typeface="Nunito"/>
              <a:ea typeface="Nunito"/>
              <a:cs typeface="Nunito"/>
              <a:sym typeface="Nunito"/>
            </a:endParaRPr>
          </a:p>
        </p:txBody>
      </p:sp>
      <p:sp>
        <p:nvSpPr>
          <p:cNvPr id="339" name="Google Shape;339;p32"/>
          <p:cNvSpPr txBox="1"/>
          <p:nvPr/>
        </p:nvSpPr>
        <p:spPr>
          <a:xfrm>
            <a:off x="6214900" y="4097900"/>
            <a:ext cx="3729900" cy="435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300">
                <a:latin typeface="Nunito"/>
                <a:ea typeface="Nunito"/>
                <a:cs typeface="Nunito"/>
                <a:sym typeface="Nunito"/>
              </a:rPr>
              <a:t>Total SASA fuel credit purchased in last X days</a:t>
            </a:r>
            <a:endParaRPr sz="1300">
              <a:latin typeface="Nunito"/>
              <a:ea typeface="Nunito"/>
              <a:cs typeface="Nunito"/>
              <a:sym typeface="Nunito"/>
            </a:endParaRPr>
          </a:p>
        </p:txBody>
      </p:sp>
      <p:cxnSp>
        <p:nvCxnSpPr>
          <p:cNvPr id="340" name="Google Shape;340;p32"/>
          <p:cNvCxnSpPr/>
          <p:nvPr/>
        </p:nvCxnSpPr>
        <p:spPr>
          <a:xfrm>
            <a:off x="6426383" y="4503733"/>
            <a:ext cx="3323700" cy="300"/>
          </a:xfrm>
          <a:prstGeom prst="straightConnector1">
            <a:avLst/>
          </a:prstGeom>
          <a:noFill/>
          <a:ln cap="flat" cmpd="sng" w="9525">
            <a:solidFill>
              <a:srgbClr val="000000"/>
            </a:solidFill>
            <a:prstDash val="solid"/>
            <a:round/>
            <a:headEnd len="med" w="med" type="none"/>
            <a:tailEnd len="med" w="med" type="none"/>
          </a:ln>
        </p:spPr>
      </p:cxnSp>
      <p:sp>
        <p:nvSpPr>
          <p:cNvPr id="341" name="Google Shape;341;p32"/>
          <p:cNvSpPr/>
          <p:nvPr/>
        </p:nvSpPr>
        <p:spPr>
          <a:xfrm>
            <a:off x="9749983" y="4332733"/>
            <a:ext cx="345900" cy="342300"/>
          </a:xfrm>
          <a:prstGeom prst="mathMultiply">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2" name="Google Shape;342;p32"/>
          <p:cNvSpPr txBox="1"/>
          <p:nvPr/>
        </p:nvSpPr>
        <p:spPr>
          <a:xfrm>
            <a:off x="10020817" y="4285933"/>
            <a:ext cx="962400" cy="435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a:latin typeface="Nunito"/>
                <a:ea typeface="Nunito"/>
                <a:cs typeface="Nunito"/>
                <a:sym typeface="Nunito"/>
              </a:rPr>
              <a:t>30.4375</a:t>
            </a:r>
            <a:endParaRPr>
              <a:latin typeface="Nunito"/>
              <a:ea typeface="Nunito"/>
              <a:cs typeface="Nunito"/>
              <a:sym typeface="Nunito"/>
            </a:endParaRPr>
          </a:p>
        </p:txBody>
      </p:sp>
      <p:sp>
        <p:nvSpPr>
          <p:cNvPr id="343" name="Google Shape;343;p32"/>
          <p:cNvSpPr txBox="1"/>
          <p:nvPr/>
        </p:nvSpPr>
        <p:spPr>
          <a:xfrm>
            <a:off x="6505967" y="2453100"/>
            <a:ext cx="3038100" cy="342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a:solidFill>
                  <a:srgbClr val="FF0000"/>
                </a:solidFill>
                <a:latin typeface="Nunito"/>
                <a:ea typeface="Nunito"/>
                <a:cs typeface="Nunito"/>
                <a:sym typeface="Nunito"/>
              </a:rPr>
              <a:t>Total user days in last X days</a:t>
            </a:r>
            <a:endParaRPr>
              <a:solidFill>
                <a:srgbClr val="FF0000"/>
              </a:solidFill>
              <a:latin typeface="Nunito"/>
              <a:ea typeface="Nunito"/>
              <a:cs typeface="Nunito"/>
              <a:sym typeface="Nunito"/>
            </a:endParaRPr>
          </a:p>
        </p:txBody>
      </p:sp>
      <p:sp>
        <p:nvSpPr>
          <p:cNvPr id="344" name="Google Shape;344;p32"/>
          <p:cNvSpPr txBox="1"/>
          <p:nvPr/>
        </p:nvSpPr>
        <p:spPr>
          <a:xfrm>
            <a:off x="6481692" y="4430467"/>
            <a:ext cx="3348900" cy="342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Clr>
                <a:schemeClr val="dk1"/>
              </a:buClr>
              <a:buSzPts val="1500"/>
              <a:buFont typeface="Arial"/>
              <a:buNone/>
            </a:pPr>
            <a:r>
              <a:rPr lang="en-US" sz="1500">
                <a:solidFill>
                  <a:srgbClr val="FF0000"/>
                </a:solidFill>
                <a:latin typeface="Nunito"/>
                <a:ea typeface="Nunito"/>
                <a:cs typeface="Nunito"/>
                <a:sym typeface="Nunito"/>
              </a:rPr>
              <a:t>Total user days in last X days</a:t>
            </a:r>
            <a:endParaRPr sz="1500">
              <a:solidFill>
                <a:srgbClr val="FF0000"/>
              </a:solidFill>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3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50" name="Google Shape;350;p33"/>
          <p:cNvSpPr txBox="1"/>
          <p:nvPr>
            <p:ph type="title"/>
          </p:nvPr>
        </p:nvSpPr>
        <p:spPr>
          <a:xfrm>
            <a:off x="1600200" y="121924"/>
            <a:ext cx="14043900" cy="10452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500"/>
              <a:buNone/>
            </a:pPr>
            <a:r>
              <a:rPr lang="en-US" sz="3100"/>
              <a:t>SASA_</a:t>
            </a:r>
            <a:r>
              <a:rPr lang="en-US" sz="3100"/>
              <a:t>ALPCX - Average litres per cooker for last x days</a:t>
            </a:r>
            <a:endParaRPr sz="3100"/>
          </a:p>
        </p:txBody>
      </p:sp>
      <p:sp>
        <p:nvSpPr>
          <p:cNvPr id="351" name="Google Shape;351;p33"/>
          <p:cNvSpPr txBox="1"/>
          <p:nvPr>
            <p:ph idx="12" type="sldNum"/>
          </p:nvPr>
        </p:nvSpPr>
        <p:spPr>
          <a:xfrm>
            <a:off x="15694800" y="8534567"/>
            <a:ext cx="569100" cy="60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52" name="Google Shape;352;p33"/>
          <p:cNvSpPr/>
          <p:nvPr/>
        </p:nvSpPr>
        <p:spPr>
          <a:xfrm>
            <a:off x="236900" y="1032033"/>
            <a:ext cx="11714400" cy="5323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3" name="Google Shape;353;p33"/>
          <p:cNvSpPr txBox="1"/>
          <p:nvPr/>
        </p:nvSpPr>
        <p:spPr>
          <a:xfrm>
            <a:off x="3103400" y="5928967"/>
            <a:ext cx="8847900" cy="426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a:latin typeface="Nunito"/>
                <a:ea typeface="Nunito"/>
                <a:cs typeface="Nunito"/>
                <a:sym typeface="Nunito"/>
              </a:rPr>
              <a:t>Universe</a:t>
            </a:r>
            <a:r>
              <a:rPr lang="en-US">
                <a:latin typeface="Nunito"/>
                <a:ea typeface="Nunito"/>
                <a:cs typeface="Nunito"/>
                <a:sym typeface="Nunito"/>
              </a:rPr>
              <a:t>: Non-maintenance users who have swapped in their lifetime; may or may not have a cooker. </a:t>
            </a:r>
            <a:endParaRPr>
              <a:latin typeface="Nunito"/>
              <a:ea typeface="Nunito"/>
              <a:cs typeface="Nunito"/>
              <a:sym typeface="Nunito"/>
            </a:endParaRPr>
          </a:p>
        </p:txBody>
      </p:sp>
      <p:sp>
        <p:nvSpPr>
          <p:cNvPr id="354" name="Google Shape;354;p33"/>
          <p:cNvSpPr txBox="1"/>
          <p:nvPr/>
        </p:nvSpPr>
        <p:spPr>
          <a:xfrm>
            <a:off x="1966200" y="1901833"/>
            <a:ext cx="8847900" cy="34824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355" name="Google Shape;355;p33"/>
          <p:cNvSpPr txBox="1"/>
          <p:nvPr/>
        </p:nvSpPr>
        <p:spPr>
          <a:xfrm>
            <a:off x="8763367" y="2296033"/>
            <a:ext cx="2669100" cy="795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600">
                <a:latin typeface="Nunito"/>
                <a:ea typeface="Nunito"/>
                <a:cs typeface="Nunito"/>
                <a:sym typeface="Nunito"/>
              </a:rPr>
              <a:t>ALL COMPLETED SWAPS</a:t>
            </a:r>
            <a:endParaRPr sz="1600">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US" sz="1300">
                <a:solidFill>
                  <a:schemeClr val="dk1"/>
                </a:solidFill>
                <a:latin typeface="Nunito"/>
                <a:ea typeface="Nunito"/>
                <a:cs typeface="Nunito"/>
                <a:sym typeface="Nunito"/>
              </a:rPr>
              <a:t>i.e transaction_type =</a:t>
            </a:r>
            <a:r>
              <a:rPr lang="en-US" sz="1100">
                <a:solidFill>
                  <a:schemeClr val="dk1"/>
                </a:solidFill>
              </a:rPr>
              <a:t> 37</a:t>
            </a:r>
            <a:endParaRPr sz="1300">
              <a:latin typeface="Nunito"/>
              <a:ea typeface="Nunito"/>
              <a:cs typeface="Nunito"/>
              <a:sym typeface="Nunito"/>
            </a:endParaRPr>
          </a:p>
        </p:txBody>
      </p:sp>
      <p:sp>
        <p:nvSpPr>
          <p:cNvPr id="356" name="Google Shape;356;p33"/>
          <p:cNvSpPr/>
          <p:nvPr/>
        </p:nvSpPr>
        <p:spPr>
          <a:xfrm>
            <a:off x="1184467" y="2115200"/>
            <a:ext cx="5874900" cy="1451700"/>
          </a:xfrm>
          <a:prstGeom prst="rect">
            <a:avLst/>
          </a:prstGeom>
          <a:solidFill>
            <a:srgbClr val="FFFFFF"/>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rPr lang="en-US" sz="1500">
                <a:latin typeface="Nunito"/>
                <a:ea typeface="Nunito"/>
                <a:cs typeface="Nunito"/>
                <a:sym typeface="Nunito"/>
              </a:rPr>
              <a:t>Sum(fuel_dispensed) from fuel_point_fuel_sales </a:t>
            </a:r>
            <a:r>
              <a:rPr lang="en-US" sz="1500">
                <a:solidFill>
                  <a:schemeClr val="dk1"/>
                </a:solidFill>
                <a:latin typeface="Nunito"/>
                <a:ea typeface="Nunito"/>
                <a:cs typeface="Nunito"/>
                <a:sym typeface="Nunito"/>
              </a:rPr>
              <a:t>(SWAPS only)</a:t>
            </a:r>
            <a:r>
              <a:rPr lang="en-US" sz="1500">
                <a:latin typeface="Nunito"/>
                <a:ea typeface="Nunito"/>
                <a:cs typeface="Nunito"/>
                <a:sym typeface="Nunito"/>
              </a:rPr>
              <a:t> in last </a:t>
            </a:r>
            <a:r>
              <a:rPr b="1" lang="en-US" sz="1500">
                <a:latin typeface="Nunito"/>
                <a:ea typeface="Nunito"/>
                <a:cs typeface="Nunito"/>
                <a:sym typeface="Nunito"/>
              </a:rPr>
              <a:t>X</a:t>
            </a:r>
            <a:r>
              <a:rPr lang="en-US" sz="1500">
                <a:latin typeface="Nunito"/>
                <a:ea typeface="Nunito"/>
                <a:cs typeface="Nunito"/>
                <a:sym typeface="Nunito"/>
              </a:rPr>
              <a:t> days</a:t>
            </a:r>
            <a:endParaRPr sz="1500" strike="sngStrike">
              <a:latin typeface="Nunito"/>
              <a:ea typeface="Nunito"/>
              <a:cs typeface="Nunito"/>
              <a:sym typeface="Nunito"/>
            </a:endParaRPr>
          </a:p>
        </p:txBody>
      </p:sp>
      <p:sp>
        <p:nvSpPr>
          <p:cNvPr id="357" name="Google Shape;357;p33"/>
          <p:cNvSpPr txBox="1"/>
          <p:nvPr/>
        </p:nvSpPr>
        <p:spPr>
          <a:xfrm>
            <a:off x="1966200" y="1676625"/>
            <a:ext cx="4148100" cy="225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600">
                <a:latin typeface="Nunito"/>
                <a:ea typeface="Nunito"/>
                <a:cs typeface="Nunito"/>
                <a:sym typeface="Nunito"/>
              </a:rPr>
              <a:t>Total SASA fuel purchased in last </a:t>
            </a:r>
            <a:r>
              <a:rPr b="1" lang="en-US" sz="1600">
                <a:latin typeface="Nunito"/>
                <a:ea typeface="Nunito"/>
                <a:cs typeface="Nunito"/>
                <a:sym typeface="Nunito"/>
              </a:rPr>
              <a:t>X</a:t>
            </a:r>
            <a:r>
              <a:rPr lang="en-US" sz="1600">
                <a:latin typeface="Nunito"/>
                <a:ea typeface="Nunito"/>
                <a:cs typeface="Nunito"/>
                <a:sym typeface="Nunito"/>
              </a:rPr>
              <a:t> days</a:t>
            </a:r>
            <a:endParaRPr sz="1600">
              <a:latin typeface="Nunito"/>
              <a:ea typeface="Nunito"/>
              <a:cs typeface="Nunito"/>
              <a:sym typeface="Nunito"/>
            </a:endParaRPr>
          </a:p>
        </p:txBody>
      </p:sp>
      <p:sp>
        <p:nvSpPr>
          <p:cNvPr id="358" name="Google Shape;358;p33"/>
          <p:cNvSpPr/>
          <p:nvPr/>
        </p:nvSpPr>
        <p:spPr>
          <a:xfrm>
            <a:off x="1202333" y="4027300"/>
            <a:ext cx="5874900" cy="1810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500">
                <a:latin typeface="Nunito"/>
                <a:ea typeface="Nunito"/>
                <a:cs typeface="Nunito"/>
                <a:sym typeface="Nunito"/>
              </a:rPr>
              <a:t>Sum(Current Date - fulfilled date under </a:t>
            </a:r>
            <a:r>
              <a:rPr b="1" lang="en-US" sz="1500">
                <a:latin typeface="Nunito"/>
                <a:ea typeface="Nunito"/>
                <a:cs typeface="Nunito"/>
                <a:sym typeface="Nunito"/>
              </a:rPr>
              <a:t>X</a:t>
            </a:r>
            <a:r>
              <a:rPr lang="en-US" sz="1500">
                <a:latin typeface="Nunito"/>
                <a:ea typeface="Nunito"/>
                <a:cs typeface="Nunito"/>
                <a:sym typeface="Nunito"/>
              </a:rPr>
              <a:t> days for all cookers + 1) excludes v5 cookers</a:t>
            </a:r>
            <a:endParaRPr sz="1500">
              <a:latin typeface="Nunito"/>
              <a:ea typeface="Nunito"/>
              <a:cs typeface="Nunito"/>
              <a:sym typeface="Nunito"/>
            </a:endParaRPr>
          </a:p>
        </p:txBody>
      </p:sp>
      <p:sp>
        <p:nvSpPr>
          <p:cNvPr id="359" name="Google Shape;359;p33"/>
          <p:cNvSpPr txBox="1"/>
          <p:nvPr/>
        </p:nvSpPr>
        <p:spPr>
          <a:xfrm>
            <a:off x="2025433" y="3684433"/>
            <a:ext cx="3719100" cy="225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600">
                <a:latin typeface="Nunito"/>
                <a:ea typeface="Nunito"/>
                <a:cs typeface="Nunito"/>
                <a:sym typeface="Nunito"/>
              </a:rPr>
              <a:t>Total cooker days in last </a:t>
            </a:r>
            <a:r>
              <a:rPr b="1" lang="en-US" sz="1600">
                <a:latin typeface="Nunito"/>
                <a:ea typeface="Nunito"/>
                <a:cs typeface="Nunito"/>
                <a:sym typeface="Nunito"/>
              </a:rPr>
              <a:t>X</a:t>
            </a:r>
            <a:r>
              <a:rPr lang="en-US" sz="1600">
                <a:latin typeface="Nunito"/>
                <a:ea typeface="Nunito"/>
                <a:cs typeface="Nunito"/>
                <a:sym typeface="Nunito"/>
              </a:rPr>
              <a:t> days</a:t>
            </a:r>
            <a:endParaRPr sz="1600">
              <a:latin typeface="Nunito"/>
              <a:ea typeface="Nunito"/>
              <a:cs typeface="Nunito"/>
              <a:sym typeface="Nunito"/>
            </a:endParaRPr>
          </a:p>
        </p:txBody>
      </p:sp>
      <p:sp>
        <p:nvSpPr>
          <p:cNvPr id="360" name="Google Shape;360;p33"/>
          <p:cNvSpPr txBox="1"/>
          <p:nvPr/>
        </p:nvSpPr>
        <p:spPr>
          <a:xfrm>
            <a:off x="4323100" y="5328367"/>
            <a:ext cx="2901900" cy="426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500"/>
          </a:p>
        </p:txBody>
      </p:sp>
      <p:cxnSp>
        <p:nvCxnSpPr>
          <p:cNvPr id="361" name="Google Shape;361;p33"/>
          <p:cNvCxnSpPr/>
          <p:nvPr/>
        </p:nvCxnSpPr>
        <p:spPr>
          <a:xfrm flipH="1" rot="10800000">
            <a:off x="781733" y="3729183"/>
            <a:ext cx="6716100" cy="17100"/>
          </a:xfrm>
          <a:prstGeom prst="straightConnector1">
            <a:avLst/>
          </a:prstGeom>
          <a:noFill/>
          <a:ln cap="flat" cmpd="sng" w="9525">
            <a:solidFill>
              <a:schemeClr val="dk2"/>
            </a:solidFill>
            <a:prstDash val="solid"/>
            <a:round/>
            <a:headEnd len="med" w="med" type="none"/>
            <a:tailEnd len="med" w="med" type="none"/>
          </a:ln>
        </p:spPr>
      </p:cxnSp>
      <p:sp>
        <p:nvSpPr>
          <p:cNvPr id="362" name="Google Shape;362;p33"/>
          <p:cNvSpPr txBox="1"/>
          <p:nvPr/>
        </p:nvSpPr>
        <p:spPr>
          <a:xfrm>
            <a:off x="651400" y="1084267"/>
            <a:ext cx="3328500" cy="426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500">
                <a:solidFill>
                  <a:srgbClr val="FF0000"/>
                </a:solidFill>
              </a:rPr>
              <a:t>Per dimension grouping</a:t>
            </a:r>
            <a:endParaRPr sz="1500">
              <a:solidFill>
                <a:srgbClr val="FF0000"/>
              </a:solidFill>
            </a:endParaRPr>
          </a:p>
        </p:txBody>
      </p:sp>
      <p:sp>
        <p:nvSpPr>
          <p:cNvPr id="363" name="Google Shape;363;p33"/>
          <p:cNvSpPr/>
          <p:nvPr/>
        </p:nvSpPr>
        <p:spPr>
          <a:xfrm>
            <a:off x="7649367" y="3566500"/>
            <a:ext cx="345900" cy="342300"/>
          </a:xfrm>
          <a:prstGeom prst="mathMultiply">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4" name="Google Shape;364;p33"/>
          <p:cNvSpPr txBox="1"/>
          <p:nvPr/>
        </p:nvSpPr>
        <p:spPr>
          <a:xfrm>
            <a:off x="7920200" y="3519700"/>
            <a:ext cx="962400" cy="435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500"/>
              <a:t>30.4375</a:t>
            </a:r>
            <a:endParaRPr sz="1500"/>
          </a:p>
        </p:txBody>
      </p:sp>
      <p:sp>
        <p:nvSpPr>
          <p:cNvPr id="365" name="Google Shape;365;p33"/>
          <p:cNvSpPr txBox="1"/>
          <p:nvPr/>
        </p:nvSpPr>
        <p:spPr>
          <a:xfrm>
            <a:off x="8763367" y="4684100"/>
            <a:ext cx="2669100" cy="795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600">
                <a:latin typeface="Nunito"/>
                <a:ea typeface="Nunito"/>
                <a:cs typeface="Nunito"/>
                <a:sym typeface="Nunito"/>
              </a:rPr>
              <a:t>Cooker days to exclude v5 cookers</a:t>
            </a:r>
            <a:endParaRPr sz="1600">
              <a:latin typeface="Nunito"/>
              <a:ea typeface="Nunito"/>
              <a:cs typeface="Nunito"/>
              <a:sym typeface="Nunito"/>
            </a:endParaRPr>
          </a:p>
          <a:p>
            <a:pPr indent="0" lvl="0" marL="0" rtl="0" algn="l">
              <a:spcBef>
                <a:spcPts val="0"/>
              </a:spcBef>
              <a:spcAft>
                <a:spcPts val="0"/>
              </a:spcAft>
              <a:buNone/>
            </a:pPr>
            <a:r>
              <a:t/>
            </a:r>
            <a:endParaRPr sz="1600">
              <a:latin typeface="Nunito"/>
              <a:ea typeface="Nunito"/>
              <a:cs typeface="Nunito"/>
              <a:sym typeface="Nunito"/>
            </a:endParaRPr>
          </a:p>
          <a:p>
            <a:pPr indent="0" lvl="0" marL="0" rtl="0" algn="l">
              <a:spcBef>
                <a:spcPts val="0"/>
              </a:spcBef>
              <a:spcAft>
                <a:spcPts val="0"/>
              </a:spcAft>
              <a:buClr>
                <a:schemeClr val="dk1"/>
              </a:buClr>
              <a:buSzPts val="1500"/>
              <a:buFont typeface="Arial"/>
              <a:buNone/>
            </a:pPr>
            <a:r>
              <a:t/>
            </a:r>
            <a:endParaRPr sz="1600" strike="sngStrike">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id="370" name="Google Shape;370;p3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71" name="Google Shape;371;p34"/>
          <p:cNvSpPr txBox="1"/>
          <p:nvPr>
            <p:ph type="title"/>
          </p:nvPr>
        </p:nvSpPr>
        <p:spPr>
          <a:xfrm>
            <a:off x="1600200" y="121924"/>
            <a:ext cx="14043900" cy="10452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500"/>
              <a:buNone/>
            </a:pPr>
            <a:r>
              <a:rPr lang="en-US" sz="3700"/>
              <a:t>ALPUX - Average litres per user for last x days</a:t>
            </a:r>
            <a:endParaRPr sz="3700"/>
          </a:p>
        </p:txBody>
      </p:sp>
      <p:sp>
        <p:nvSpPr>
          <p:cNvPr id="372" name="Google Shape;372;p34"/>
          <p:cNvSpPr/>
          <p:nvPr/>
        </p:nvSpPr>
        <p:spPr>
          <a:xfrm>
            <a:off x="236900" y="1052167"/>
            <a:ext cx="11714400" cy="5323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73" name="Google Shape;373;p34"/>
          <p:cNvSpPr/>
          <p:nvPr/>
        </p:nvSpPr>
        <p:spPr>
          <a:xfrm>
            <a:off x="1184467" y="2135333"/>
            <a:ext cx="5874900" cy="14517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500">
                <a:latin typeface="Nunito"/>
                <a:ea typeface="Nunito"/>
                <a:cs typeface="Nunito"/>
                <a:sym typeface="Nunito"/>
              </a:rPr>
              <a:t>Sum(fuel_dispensed) from fuel_point_fuel_sales (SWAPS only) in last </a:t>
            </a:r>
            <a:r>
              <a:rPr b="1" lang="en-US" sz="1500">
                <a:latin typeface="Nunito"/>
                <a:ea typeface="Nunito"/>
                <a:cs typeface="Nunito"/>
                <a:sym typeface="Nunito"/>
              </a:rPr>
              <a:t>X</a:t>
            </a:r>
            <a:r>
              <a:rPr lang="en-US" sz="1500">
                <a:latin typeface="Nunito"/>
                <a:ea typeface="Nunito"/>
                <a:cs typeface="Nunito"/>
                <a:sym typeface="Nunito"/>
              </a:rPr>
              <a:t> days </a:t>
            </a:r>
            <a:endParaRPr sz="1500" strike="sngStrike">
              <a:latin typeface="Nunito"/>
              <a:ea typeface="Nunito"/>
              <a:cs typeface="Nunito"/>
              <a:sym typeface="Nunito"/>
            </a:endParaRPr>
          </a:p>
        </p:txBody>
      </p:sp>
      <p:sp>
        <p:nvSpPr>
          <p:cNvPr id="374" name="Google Shape;374;p34"/>
          <p:cNvSpPr txBox="1"/>
          <p:nvPr/>
        </p:nvSpPr>
        <p:spPr>
          <a:xfrm>
            <a:off x="1966200" y="1696767"/>
            <a:ext cx="3719100" cy="225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600">
                <a:latin typeface="Nunito"/>
                <a:ea typeface="Nunito"/>
                <a:cs typeface="Nunito"/>
                <a:sym typeface="Nunito"/>
              </a:rPr>
              <a:t>Total SASA fuel purchased in last </a:t>
            </a:r>
            <a:r>
              <a:rPr b="1" lang="en-US" sz="1600">
                <a:latin typeface="Nunito"/>
                <a:ea typeface="Nunito"/>
                <a:cs typeface="Nunito"/>
                <a:sym typeface="Nunito"/>
              </a:rPr>
              <a:t>X</a:t>
            </a:r>
            <a:r>
              <a:rPr lang="en-US" sz="1600">
                <a:latin typeface="Nunito"/>
                <a:ea typeface="Nunito"/>
                <a:cs typeface="Nunito"/>
                <a:sym typeface="Nunito"/>
              </a:rPr>
              <a:t> days</a:t>
            </a:r>
            <a:endParaRPr sz="1600">
              <a:latin typeface="Nunito"/>
              <a:ea typeface="Nunito"/>
              <a:cs typeface="Nunito"/>
              <a:sym typeface="Nunito"/>
            </a:endParaRPr>
          </a:p>
        </p:txBody>
      </p:sp>
      <p:sp>
        <p:nvSpPr>
          <p:cNvPr id="375" name="Google Shape;375;p34"/>
          <p:cNvSpPr txBox="1"/>
          <p:nvPr/>
        </p:nvSpPr>
        <p:spPr>
          <a:xfrm>
            <a:off x="4323100" y="5348500"/>
            <a:ext cx="2901900" cy="426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500"/>
          </a:p>
        </p:txBody>
      </p:sp>
      <p:cxnSp>
        <p:nvCxnSpPr>
          <p:cNvPr id="376" name="Google Shape;376;p34"/>
          <p:cNvCxnSpPr/>
          <p:nvPr/>
        </p:nvCxnSpPr>
        <p:spPr>
          <a:xfrm flipH="1" rot="10800000">
            <a:off x="781733" y="3749317"/>
            <a:ext cx="6716100" cy="17100"/>
          </a:xfrm>
          <a:prstGeom prst="straightConnector1">
            <a:avLst/>
          </a:prstGeom>
          <a:noFill/>
          <a:ln cap="flat" cmpd="sng" w="9525">
            <a:solidFill>
              <a:schemeClr val="dk2"/>
            </a:solidFill>
            <a:prstDash val="solid"/>
            <a:round/>
            <a:headEnd len="med" w="med" type="none"/>
            <a:tailEnd len="med" w="med" type="none"/>
          </a:ln>
        </p:spPr>
      </p:cxnSp>
      <p:sp>
        <p:nvSpPr>
          <p:cNvPr id="377" name="Google Shape;377;p34"/>
          <p:cNvSpPr/>
          <p:nvPr/>
        </p:nvSpPr>
        <p:spPr>
          <a:xfrm>
            <a:off x="7649367" y="3586633"/>
            <a:ext cx="345900" cy="342300"/>
          </a:xfrm>
          <a:prstGeom prst="mathMultiply">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8" name="Google Shape;378;p34"/>
          <p:cNvSpPr txBox="1"/>
          <p:nvPr/>
        </p:nvSpPr>
        <p:spPr>
          <a:xfrm>
            <a:off x="7920200" y="3539825"/>
            <a:ext cx="1043400" cy="435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500">
                <a:latin typeface="Nunito"/>
                <a:ea typeface="Nunito"/>
                <a:cs typeface="Nunito"/>
                <a:sym typeface="Nunito"/>
              </a:rPr>
              <a:t>30.4375</a:t>
            </a:r>
            <a:endParaRPr sz="1500">
              <a:latin typeface="Nunito"/>
              <a:ea typeface="Nunito"/>
              <a:cs typeface="Nunito"/>
              <a:sym typeface="Nunito"/>
            </a:endParaRPr>
          </a:p>
        </p:txBody>
      </p:sp>
      <p:sp>
        <p:nvSpPr>
          <p:cNvPr id="379" name="Google Shape;379;p34"/>
          <p:cNvSpPr txBox="1"/>
          <p:nvPr/>
        </p:nvSpPr>
        <p:spPr>
          <a:xfrm>
            <a:off x="651400" y="1084267"/>
            <a:ext cx="3328500" cy="426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500">
                <a:solidFill>
                  <a:srgbClr val="FF0000"/>
                </a:solidFill>
                <a:latin typeface="Nunito"/>
                <a:ea typeface="Nunito"/>
                <a:cs typeface="Nunito"/>
                <a:sym typeface="Nunito"/>
              </a:rPr>
              <a:t>Per dimension grouping</a:t>
            </a:r>
            <a:endParaRPr sz="1500">
              <a:solidFill>
                <a:srgbClr val="FF0000"/>
              </a:solidFill>
              <a:latin typeface="Nunito"/>
              <a:ea typeface="Nunito"/>
              <a:cs typeface="Nunito"/>
              <a:sym typeface="Nunito"/>
            </a:endParaRPr>
          </a:p>
        </p:txBody>
      </p:sp>
      <p:sp>
        <p:nvSpPr>
          <p:cNvPr id="380" name="Google Shape;380;p34"/>
          <p:cNvSpPr/>
          <p:nvPr/>
        </p:nvSpPr>
        <p:spPr>
          <a:xfrm>
            <a:off x="1202333" y="4027300"/>
            <a:ext cx="5874900" cy="1810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Clr>
                <a:schemeClr val="dk1"/>
              </a:buClr>
              <a:buSzPts val="1500"/>
              <a:buFont typeface="Arial"/>
              <a:buNone/>
            </a:pPr>
            <a:r>
              <a:rPr lang="en-US" sz="1500">
                <a:solidFill>
                  <a:srgbClr val="FF0000"/>
                </a:solidFill>
                <a:latin typeface="Nunito"/>
                <a:ea typeface="Nunito"/>
                <a:cs typeface="Nunito"/>
                <a:sym typeface="Nunito"/>
              </a:rPr>
              <a:t>Max ( Current Date - cooker/canister fulfilled date , </a:t>
            </a:r>
            <a:r>
              <a:rPr b="1" lang="en-US" sz="1500">
                <a:solidFill>
                  <a:srgbClr val="FF0000"/>
                </a:solidFill>
                <a:latin typeface="Nunito"/>
                <a:ea typeface="Nunito"/>
                <a:cs typeface="Nunito"/>
                <a:sym typeface="Nunito"/>
              </a:rPr>
              <a:t>X</a:t>
            </a:r>
            <a:r>
              <a:rPr lang="en-US" sz="1500">
                <a:solidFill>
                  <a:srgbClr val="FF0000"/>
                </a:solidFill>
                <a:latin typeface="Nunito"/>
                <a:ea typeface="Nunito"/>
                <a:cs typeface="Nunito"/>
                <a:sym typeface="Nunito"/>
              </a:rPr>
              <a:t> days )</a:t>
            </a:r>
            <a:endParaRPr sz="1500">
              <a:solidFill>
                <a:srgbClr val="FF0000"/>
              </a:solidFill>
              <a:latin typeface="Nunito"/>
              <a:ea typeface="Nunito"/>
              <a:cs typeface="Nunito"/>
              <a:sym typeface="Nunito"/>
            </a:endParaRPr>
          </a:p>
        </p:txBody>
      </p:sp>
      <p:sp>
        <p:nvSpPr>
          <p:cNvPr id="381" name="Google Shape;381;p34"/>
          <p:cNvSpPr txBox="1"/>
          <p:nvPr/>
        </p:nvSpPr>
        <p:spPr>
          <a:xfrm>
            <a:off x="2025433" y="3684433"/>
            <a:ext cx="3719100" cy="225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600">
                <a:solidFill>
                  <a:srgbClr val="FF0000"/>
                </a:solidFill>
                <a:latin typeface="Nunito"/>
                <a:ea typeface="Nunito"/>
                <a:cs typeface="Nunito"/>
                <a:sym typeface="Nunito"/>
              </a:rPr>
              <a:t>Total user days in last </a:t>
            </a:r>
            <a:r>
              <a:rPr b="1" lang="en-US" sz="1600">
                <a:solidFill>
                  <a:srgbClr val="FF0000"/>
                </a:solidFill>
                <a:latin typeface="Nunito"/>
                <a:ea typeface="Nunito"/>
                <a:cs typeface="Nunito"/>
                <a:sym typeface="Nunito"/>
              </a:rPr>
              <a:t>X</a:t>
            </a:r>
            <a:r>
              <a:rPr lang="en-US" sz="1600">
                <a:solidFill>
                  <a:srgbClr val="FF0000"/>
                </a:solidFill>
                <a:latin typeface="Nunito"/>
                <a:ea typeface="Nunito"/>
                <a:cs typeface="Nunito"/>
                <a:sym typeface="Nunito"/>
              </a:rPr>
              <a:t> days</a:t>
            </a:r>
            <a:endParaRPr sz="1600">
              <a:solidFill>
                <a:srgbClr val="FF0000"/>
              </a:solidFill>
              <a:latin typeface="Nunito"/>
              <a:ea typeface="Nunito"/>
              <a:cs typeface="Nunito"/>
              <a:sym typeface="Nunito"/>
            </a:endParaRPr>
          </a:p>
        </p:txBody>
      </p:sp>
      <p:sp>
        <p:nvSpPr>
          <p:cNvPr id="382" name="Google Shape;382;p34"/>
          <p:cNvSpPr txBox="1"/>
          <p:nvPr/>
        </p:nvSpPr>
        <p:spPr>
          <a:xfrm>
            <a:off x="3103400" y="5928967"/>
            <a:ext cx="8847900" cy="426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a:latin typeface="Nunito"/>
                <a:ea typeface="Nunito"/>
                <a:cs typeface="Nunito"/>
                <a:sym typeface="Nunito"/>
              </a:rPr>
              <a:t>Universe</a:t>
            </a:r>
            <a:r>
              <a:rPr lang="en-US">
                <a:latin typeface="Nunito"/>
                <a:ea typeface="Nunito"/>
                <a:cs typeface="Nunito"/>
                <a:sym typeface="Nunito"/>
              </a:rPr>
              <a:t>: Non-maintenance users who have swapped in their lifetime; may or may not have a cooker. </a:t>
            </a:r>
            <a:endParaRPr>
              <a:latin typeface="Nunito"/>
              <a:ea typeface="Nunito"/>
              <a:cs typeface="Nunito"/>
              <a:sym typeface="Nunito"/>
            </a:endParaRPr>
          </a:p>
        </p:txBody>
      </p:sp>
      <p:sp>
        <p:nvSpPr>
          <p:cNvPr id="383" name="Google Shape;383;p34"/>
          <p:cNvSpPr txBox="1"/>
          <p:nvPr/>
        </p:nvSpPr>
        <p:spPr>
          <a:xfrm>
            <a:off x="8763367" y="2296033"/>
            <a:ext cx="2669100" cy="795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600">
                <a:latin typeface="Nunito"/>
                <a:ea typeface="Nunito"/>
                <a:cs typeface="Nunito"/>
                <a:sym typeface="Nunito"/>
              </a:rPr>
              <a:t>ALL COMPLETED SWAPS</a:t>
            </a:r>
            <a:endParaRPr sz="1600">
              <a:latin typeface="Nunito"/>
              <a:ea typeface="Nunito"/>
              <a:cs typeface="Nunito"/>
              <a:sym typeface="Nunito"/>
            </a:endParaRPr>
          </a:p>
          <a:p>
            <a:pPr indent="0" lvl="0" marL="0" rtl="0" algn="l">
              <a:spcBef>
                <a:spcPts val="0"/>
              </a:spcBef>
              <a:spcAft>
                <a:spcPts val="0"/>
              </a:spcAft>
              <a:buNone/>
            </a:pPr>
            <a:r>
              <a:rPr lang="en-US" sz="1300">
                <a:latin typeface="Nunito"/>
                <a:ea typeface="Nunito"/>
                <a:cs typeface="Nunito"/>
                <a:sym typeface="Nunito"/>
              </a:rPr>
              <a:t>i.e transaction_type =</a:t>
            </a:r>
            <a:r>
              <a:rPr lang="en-US" sz="1100">
                <a:solidFill>
                  <a:schemeClr val="dk1"/>
                </a:solidFill>
              </a:rPr>
              <a:t> 37</a:t>
            </a:r>
            <a:endParaRPr sz="1300">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35"/>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89" name="Google Shape;389;p35"/>
          <p:cNvSpPr txBox="1"/>
          <p:nvPr>
            <p:ph type="title"/>
          </p:nvPr>
        </p:nvSpPr>
        <p:spPr>
          <a:xfrm>
            <a:off x="1600200" y="121924"/>
            <a:ext cx="14043900" cy="1045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1500"/>
              <a:buNone/>
            </a:pPr>
            <a:r>
              <a:rPr lang="en-US"/>
              <a:t>ARPCX - Average revenue per cooker for last x days</a:t>
            </a:r>
            <a:endParaRPr sz="3700"/>
          </a:p>
        </p:txBody>
      </p:sp>
      <p:sp>
        <p:nvSpPr>
          <p:cNvPr id="390" name="Google Shape;390;p35"/>
          <p:cNvSpPr/>
          <p:nvPr/>
        </p:nvSpPr>
        <p:spPr>
          <a:xfrm>
            <a:off x="236900" y="1052167"/>
            <a:ext cx="11714400" cy="5323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91" name="Google Shape;391;p35"/>
          <p:cNvSpPr txBox="1"/>
          <p:nvPr/>
        </p:nvSpPr>
        <p:spPr>
          <a:xfrm>
            <a:off x="1966200" y="1921967"/>
            <a:ext cx="8847900" cy="34824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900"/>
          </a:p>
        </p:txBody>
      </p:sp>
      <p:sp>
        <p:nvSpPr>
          <p:cNvPr id="392" name="Google Shape;392;p35"/>
          <p:cNvSpPr/>
          <p:nvPr/>
        </p:nvSpPr>
        <p:spPr>
          <a:xfrm>
            <a:off x="1184467" y="2135333"/>
            <a:ext cx="5874900" cy="14517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Clr>
                <a:schemeClr val="dk1"/>
              </a:buClr>
              <a:buSzPts val="1500"/>
              <a:buFont typeface="Arial"/>
              <a:buNone/>
            </a:pPr>
            <a:r>
              <a:rPr lang="en-US">
                <a:solidFill>
                  <a:schemeClr val="dk1"/>
                </a:solidFill>
                <a:latin typeface="Nunito"/>
                <a:ea typeface="Nunito"/>
                <a:cs typeface="Nunito"/>
                <a:sym typeface="Nunito"/>
              </a:rPr>
              <a:t>Sum(amount) from transaction where SASA fuel_dispense</a:t>
            </a:r>
            <a:endParaRPr>
              <a:solidFill>
                <a:schemeClr val="dk1"/>
              </a:solidFill>
              <a:latin typeface="Nunito"/>
              <a:ea typeface="Nunito"/>
              <a:cs typeface="Nunito"/>
              <a:sym typeface="Nunito"/>
            </a:endParaRPr>
          </a:p>
        </p:txBody>
      </p:sp>
      <p:sp>
        <p:nvSpPr>
          <p:cNvPr id="393" name="Google Shape;393;p35"/>
          <p:cNvSpPr txBox="1"/>
          <p:nvPr/>
        </p:nvSpPr>
        <p:spPr>
          <a:xfrm>
            <a:off x="1658333" y="1708933"/>
            <a:ext cx="5362500" cy="426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600">
                <a:latin typeface="Nunito"/>
                <a:ea typeface="Nunito"/>
                <a:cs typeface="Nunito"/>
                <a:sym typeface="Nunito"/>
              </a:rPr>
              <a:t>Total SASA fuel credit in last </a:t>
            </a:r>
            <a:r>
              <a:rPr b="1" lang="en-US" sz="1600">
                <a:latin typeface="Nunito"/>
                <a:ea typeface="Nunito"/>
                <a:cs typeface="Nunito"/>
                <a:sym typeface="Nunito"/>
              </a:rPr>
              <a:t>X</a:t>
            </a:r>
            <a:r>
              <a:rPr lang="en-US" sz="1600">
                <a:latin typeface="Nunito"/>
                <a:ea typeface="Nunito"/>
                <a:cs typeface="Nunito"/>
                <a:sym typeface="Nunito"/>
              </a:rPr>
              <a:t> days</a:t>
            </a:r>
            <a:endParaRPr sz="1600">
              <a:latin typeface="Nunito"/>
              <a:ea typeface="Nunito"/>
              <a:cs typeface="Nunito"/>
              <a:sym typeface="Nunito"/>
            </a:endParaRPr>
          </a:p>
        </p:txBody>
      </p:sp>
      <p:sp>
        <p:nvSpPr>
          <p:cNvPr id="394" name="Google Shape;394;p35"/>
          <p:cNvSpPr txBox="1"/>
          <p:nvPr/>
        </p:nvSpPr>
        <p:spPr>
          <a:xfrm>
            <a:off x="4323100" y="5348500"/>
            <a:ext cx="2901900" cy="426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500"/>
          </a:p>
        </p:txBody>
      </p:sp>
      <p:cxnSp>
        <p:nvCxnSpPr>
          <p:cNvPr id="395" name="Google Shape;395;p35"/>
          <p:cNvCxnSpPr/>
          <p:nvPr/>
        </p:nvCxnSpPr>
        <p:spPr>
          <a:xfrm flipH="1" rot="10800000">
            <a:off x="781733" y="3749317"/>
            <a:ext cx="6716100" cy="17100"/>
          </a:xfrm>
          <a:prstGeom prst="straightConnector1">
            <a:avLst/>
          </a:prstGeom>
          <a:noFill/>
          <a:ln cap="flat" cmpd="sng" w="9525">
            <a:solidFill>
              <a:schemeClr val="dk2"/>
            </a:solidFill>
            <a:prstDash val="solid"/>
            <a:round/>
            <a:headEnd len="med" w="med" type="none"/>
            <a:tailEnd len="med" w="med" type="none"/>
          </a:ln>
        </p:spPr>
      </p:cxnSp>
      <p:sp>
        <p:nvSpPr>
          <p:cNvPr id="396" name="Google Shape;396;p35"/>
          <p:cNvSpPr/>
          <p:nvPr/>
        </p:nvSpPr>
        <p:spPr>
          <a:xfrm>
            <a:off x="7649367" y="3586633"/>
            <a:ext cx="345900" cy="342300"/>
          </a:xfrm>
          <a:prstGeom prst="mathMultiply">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7" name="Google Shape;397;p35"/>
          <p:cNvSpPr txBox="1"/>
          <p:nvPr/>
        </p:nvSpPr>
        <p:spPr>
          <a:xfrm>
            <a:off x="7920200" y="3539833"/>
            <a:ext cx="962400" cy="435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500"/>
              <a:t>30.4375</a:t>
            </a:r>
            <a:endParaRPr sz="1500"/>
          </a:p>
        </p:txBody>
      </p:sp>
      <p:sp>
        <p:nvSpPr>
          <p:cNvPr id="398" name="Google Shape;398;p35"/>
          <p:cNvSpPr/>
          <p:nvPr/>
        </p:nvSpPr>
        <p:spPr>
          <a:xfrm>
            <a:off x="1184467" y="4049333"/>
            <a:ext cx="5874900" cy="1810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500">
                <a:latin typeface="Nunito"/>
                <a:ea typeface="Nunito"/>
                <a:cs typeface="Nunito"/>
                <a:sym typeface="Nunito"/>
              </a:rPr>
              <a:t>Sum(Current Date - fulfilled date under </a:t>
            </a:r>
            <a:r>
              <a:rPr b="1" lang="en-US" sz="1500">
                <a:latin typeface="Nunito"/>
                <a:ea typeface="Nunito"/>
                <a:cs typeface="Nunito"/>
                <a:sym typeface="Nunito"/>
              </a:rPr>
              <a:t>X</a:t>
            </a:r>
            <a:r>
              <a:rPr lang="en-US" sz="1500">
                <a:latin typeface="Nunito"/>
                <a:ea typeface="Nunito"/>
                <a:cs typeface="Nunito"/>
                <a:sym typeface="Nunito"/>
              </a:rPr>
              <a:t> days for all cookers+1) excludes v5 cookers</a:t>
            </a:r>
            <a:endParaRPr sz="1500">
              <a:latin typeface="Nunito"/>
              <a:ea typeface="Nunito"/>
              <a:cs typeface="Nunito"/>
              <a:sym typeface="Nunito"/>
            </a:endParaRPr>
          </a:p>
        </p:txBody>
      </p:sp>
      <p:sp>
        <p:nvSpPr>
          <p:cNvPr id="399" name="Google Shape;399;p35"/>
          <p:cNvSpPr txBox="1"/>
          <p:nvPr/>
        </p:nvSpPr>
        <p:spPr>
          <a:xfrm>
            <a:off x="2143933" y="3645233"/>
            <a:ext cx="3991500" cy="225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600">
                <a:latin typeface="Nunito"/>
                <a:ea typeface="Nunito"/>
                <a:cs typeface="Nunito"/>
                <a:sym typeface="Nunito"/>
              </a:rPr>
              <a:t>Total cooker days in last </a:t>
            </a:r>
            <a:r>
              <a:rPr b="1" lang="en-US" sz="1600">
                <a:latin typeface="Nunito"/>
                <a:ea typeface="Nunito"/>
                <a:cs typeface="Nunito"/>
                <a:sym typeface="Nunito"/>
              </a:rPr>
              <a:t>X</a:t>
            </a:r>
            <a:r>
              <a:rPr lang="en-US" sz="1600">
                <a:latin typeface="Nunito"/>
                <a:ea typeface="Nunito"/>
                <a:cs typeface="Nunito"/>
                <a:sym typeface="Nunito"/>
              </a:rPr>
              <a:t> days</a:t>
            </a:r>
            <a:endParaRPr sz="1600">
              <a:latin typeface="Nunito"/>
              <a:ea typeface="Nunito"/>
              <a:cs typeface="Nunito"/>
              <a:sym typeface="Nunito"/>
            </a:endParaRPr>
          </a:p>
        </p:txBody>
      </p:sp>
      <p:sp>
        <p:nvSpPr>
          <p:cNvPr id="400" name="Google Shape;400;p35"/>
          <p:cNvSpPr txBox="1"/>
          <p:nvPr/>
        </p:nvSpPr>
        <p:spPr>
          <a:xfrm>
            <a:off x="8763367" y="4684100"/>
            <a:ext cx="2669100" cy="795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600">
                <a:latin typeface="Nunito"/>
                <a:ea typeface="Nunito"/>
                <a:cs typeface="Nunito"/>
                <a:sym typeface="Nunito"/>
              </a:rPr>
              <a:t>Cooker days to exclude v5 cookers</a:t>
            </a:r>
            <a:endParaRPr sz="1600">
              <a:latin typeface="Nunito"/>
              <a:ea typeface="Nunito"/>
              <a:cs typeface="Nunito"/>
              <a:sym typeface="Nunito"/>
            </a:endParaRPr>
          </a:p>
          <a:p>
            <a:pPr indent="0" lvl="0" marL="0" rtl="0" algn="l">
              <a:spcBef>
                <a:spcPts val="0"/>
              </a:spcBef>
              <a:spcAft>
                <a:spcPts val="0"/>
              </a:spcAft>
              <a:buClr>
                <a:schemeClr val="dk1"/>
              </a:buClr>
              <a:buSzPts val="1500"/>
              <a:buFont typeface="Arial"/>
              <a:buNone/>
            </a:pPr>
            <a:r>
              <a:t/>
            </a:r>
            <a:endParaRPr sz="1600" strike="sngStrike">
              <a:latin typeface="Nunito"/>
              <a:ea typeface="Nunito"/>
              <a:cs typeface="Nunito"/>
              <a:sym typeface="Nunito"/>
            </a:endParaRPr>
          </a:p>
        </p:txBody>
      </p:sp>
      <p:sp>
        <p:nvSpPr>
          <p:cNvPr id="401" name="Google Shape;401;p35"/>
          <p:cNvSpPr txBox="1"/>
          <p:nvPr/>
        </p:nvSpPr>
        <p:spPr>
          <a:xfrm>
            <a:off x="651400" y="1084267"/>
            <a:ext cx="3328500" cy="426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500">
                <a:solidFill>
                  <a:srgbClr val="FF0000"/>
                </a:solidFill>
                <a:latin typeface="Nunito"/>
                <a:ea typeface="Nunito"/>
                <a:cs typeface="Nunito"/>
                <a:sym typeface="Nunito"/>
              </a:rPr>
              <a:t>Per dimension grouping</a:t>
            </a:r>
            <a:endParaRPr sz="1500">
              <a:solidFill>
                <a:srgbClr val="FF0000"/>
              </a:solidFill>
              <a:latin typeface="Nunito"/>
              <a:ea typeface="Nunito"/>
              <a:cs typeface="Nunito"/>
              <a:sym typeface="Nunito"/>
            </a:endParaRPr>
          </a:p>
        </p:txBody>
      </p:sp>
      <p:sp>
        <p:nvSpPr>
          <p:cNvPr id="402" name="Google Shape;402;p35"/>
          <p:cNvSpPr txBox="1"/>
          <p:nvPr/>
        </p:nvSpPr>
        <p:spPr>
          <a:xfrm>
            <a:off x="3103400" y="5928967"/>
            <a:ext cx="8847900" cy="426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a:latin typeface="Nunito"/>
                <a:ea typeface="Nunito"/>
                <a:cs typeface="Nunito"/>
                <a:sym typeface="Nunito"/>
              </a:rPr>
              <a:t>Universe</a:t>
            </a:r>
            <a:r>
              <a:rPr lang="en-US">
                <a:latin typeface="Nunito"/>
                <a:ea typeface="Nunito"/>
                <a:cs typeface="Nunito"/>
                <a:sym typeface="Nunito"/>
              </a:rPr>
              <a:t>: Non-maintenance users who have swapped in their lifetime; may or may not have a cooker. </a:t>
            </a:r>
            <a:endParaRPr>
              <a:latin typeface="Nunito"/>
              <a:ea typeface="Nunito"/>
              <a:cs typeface="Nunito"/>
              <a:sym typeface="Nunito"/>
            </a:endParaRPr>
          </a:p>
        </p:txBody>
      </p:sp>
      <p:sp>
        <p:nvSpPr>
          <p:cNvPr id="403" name="Google Shape;403;p35"/>
          <p:cNvSpPr txBox="1"/>
          <p:nvPr/>
        </p:nvSpPr>
        <p:spPr>
          <a:xfrm>
            <a:off x="8763367" y="2296033"/>
            <a:ext cx="2669100" cy="795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600">
                <a:latin typeface="Nunito"/>
                <a:ea typeface="Nunito"/>
                <a:cs typeface="Nunito"/>
                <a:sym typeface="Nunito"/>
              </a:rPr>
              <a:t>ALL COMPLETED SWAPS</a:t>
            </a:r>
            <a:endParaRPr sz="1600">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US" sz="1300">
                <a:solidFill>
                  <a:schemeClr val="dk1"/>
                </a:solidFill>
                <a:latin typeface="Nunito"/>
                <a:ea typeface="Nunito"/>
                <a:cs typeface="Nunito"/>
                <a:sym typeface="Nunito"/>
              </a:rPr>
              <a:t>i.e transaction_type =</a:t>
            </a:r>
            <a:r>
              <a:rPr lang="en-US" sz="1100">
                <a:solidFill>
                  <a:schemeClr val="dk1"/>
                </a:solidFill>
              </a:rPr>
              <a:t> 37</a:t>
            </a:r>
            <a:endParaRPr sz="1300">
              <a:latin typeface="Nunito"/>
              <a:ea typeface="Nunito"/>
              <a:cs typeface="Nunito"/>
              <a:sym typeface="Nuni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id="408" name="Google Shape;408;p36"/>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409" name="Google Shape;409;p36"/>
          <p:cNvSpPr txBox="1"/>
          <p:nvPr>
            <p:ph type="title"/>
          </p:nvPr>
        </p:nvSpPr>
        <p:spPr>
          <a:xfrm>
            <a:off x="1600200" y="121924"/>
            <a:ext cx="14043900" cy="1045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1500"/>
              <a:buNone/>
            </a:pPr>
            <a:r>
              <a:rPr lang="en-US"/>
              <a:t>ARPUX - Average revenue per user for last x days</a:t>
            </a:r>
            <a:endParaRPr/>
          </a:p>
        </p:txBody>
      </p:sp>
      <p:sp>
        <p:nvSpPr>
          <p:cNvPr id="410" name="Google Shape;410;p36"/>
          <p:cNvSpPr/>
          <p:nvPr/>
        </p:nvSpPr>
        <p:spPr>
          <a:xfrm>
            <a:off x="236900" y="1052167"/>
            <a:ext cx="11714400" cy="5323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latin typeface="Nunito"/>
              <a:ea typeface="Nunito"/>
              <a:cs typeface="Nunito"/>
              <a:sym typeface="Nunito"/>
            </a:endParaRPr>
          </a:p>
        </p:txBody>
      </p:sp>
      <p:sp>
        <p:nvSpPr>
          <p:cNvPr id="411" name="Google Shape;411;p36"/>
          <p:cNvSpPr/>
          <p:nvPr/>
        </p:nvSpPr>
        <p:spPr>
          <a:xfrm>
            <a:off x="1184467" y="2135333"/>
            <a:ext cx="5874900" cy="14517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a:solidFill>
                  <a:schemeClr val="dk1"/>
                </a:solidFill>
                <a:latin typeface="Nunito"/>
                <a:ea typeface="Nunito"/>
                <a:cs typeface="Nunito"/>
                <a:sym typeface="Nunito"/>
              </a:rPr>
              <a:t>Sum(amount) from transaction for SASA fuel_dispense</a:t>
            </a:r>
            <a:endParaRPr sz="1500">
              <a:latin typeface="Nunito"/>
              <a:ea typeface="Nunito"/>
              <a:cs typeface="Nunito"/>
              <a:sym typeface="Nunito"/>
            </a:endParaRPr>
          </a:p>
        </p:txBody>
      </p:sp>
      <p:sp>
        <p:nvSpPr>
          <p:cNvPr id="412" name="Google Shape;412;p36"/>
          <p:cNvSpPr txBox="1"/>
          <p:nvPr/>
        </p:nvSpPr>
        <p:spPr>
          <a:xfrm>
            <a:off x="1338150" y="1696775"/>
            <a:ext cx="4619700" cy="225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600">
                <a:latin typeface="Nunito"/>
                <a:ea typeface="Nunito"/>
                <a:cs typeface="Nunito"/>
                <a:sym typeface="Nunito"/>
              </a:rPr>
              <a:t>Total SASA fuel credit purchased in last </a:t>
            </a:r>
            <a:r>
              <a:rPr b="1" lang="en-US" sz="1600">
                <a:latin typeface="Nunito"/>
                <a:ea typeface="Nunito"/>
                <a:cs typeface="Nunito"/>
                <a:sym typeface="Nunito"/>
              </a:rPr>
              <a:t>X</a:t>
            </a:r>
            <a:r>
              <a:rPr lang="en-US" sz="1600">
                <a:latin typeface="Nunito"/>
                <a:ea typeface="Nunito"/>
                <a:cs typeface="Nunito"/>
                <a:sym typeface="Nunito"/>
              </a:rPr>
              <a:t> days</a:t>
            </a:r>
            <a:endParaRPr sz="1600">
              <a:latin typeface="Nunito"/>
              <a:ea typeface="Nunito"/>
              <a:cs typeface="Nunito"/>
              <a:sym typeface="Nunito"/>
            </a:endParaRPr>
          </a:p>
        </p:txBody>
      </p:sp>
      <p:sp>
        <p:nvSpPr>
          <p:cNvPr id="413" name="Google Shape;413;p36"/>
          <p:cNvSpPr txBox="1"/>
          <p:nvPr/>
        </p:nvSpPr>
        <p:spPr>
          <a:xfrm>
            <a:off x="4323100" y="5348500"/>
            <a:ext cx="2901900" cy="426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500"/>
          </a:p>
        </p:txBody>
      </p:sp>
      <p:cxnSp>
        <p:nvCxnSpPr>
          <p:cNvPr id="414" name="Google Shape;414;p36"/>
          <p:cNvCxnSpPr/>
          <p:nvPr/>
        </p:nvCxnSpPr>
        <p:spPr>
          <a:xfrm flipH="1" rot="10800000">
            <a:off x="781733" y="3749317"/>
            <a:ext cx="6716100" cy="17100"/>
          </a:xfrm>
          <a:prstGeom prst="straightConnector1">
            <a:avLst/>
          </a:prstGeom>
          <a:noFill/>
          <a:ln cap="flat" cmpd="sng" w="9525">
            <a:solidFill>
              <a:schemeClr val="dk2"/>
            </a:solidFill>
            <a:prstDash val="solid"/>
            <a:round/>
            <a:headEnd len="med" w="med" type="none"/>
            <a:tailEnd len="med" w="med" type="none"/>
          </a:ln>
        </p:spPr>
      </p:cxnSp>
      <p:sp>
        <p:nvSpPr>
          <p:cNvPr id="415" name="Google Shape;415;p36"/>
          <p:cNvSpPr/>
          <p:nvPr/>
        </p:nvSpPr>
        <p:spPr>
          <a:xfrm>
            <a:off x="7649367" y="3586633"/>
            <a:ext cx="345900" cy="342300"/>
          </a:xfrm>
          <a:prstGeom prst="mathMultiply">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6" name="Google Shape;416;p36"/>
          <p:cNvSpPr txBox="1"/>
          <p:nvPr/>
        </p:nvSpPr>
        <p:spPr>
          <a:xfrm>
            <a:off x="7920200" y="3539833"/>
            <a:ext cx="962400" cy="435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500"/>
              <a:t>30.4375</a:t>
            </a:r>
            <a:endParaRPr sz="1500"/>
          </a:p>
        </p:txBody>
      </p:sp>
      <p:sp>
        <p:nvSpPr>
          <p:cNvPr id="417" name="Google Shape;417;p36"/>
          <p:cNvSpPr txBox="1"/>
          <p:nvPr/>
        </p:nvSpPr>
        <p:spPr>
          <a:xfrm>
            <a:off x="651400" y="1084267"/>
            <a:ext cx="3328500" cy="426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500">
                <a:solidFill>
                  <a:srgbClr val="FF0000"/>
                </a:solidFill>
                <a:latin typeface="Nunito"/>
                <a:ea typeface="Nunito"/>
                <a:cs typeface="Nunito"/>
                <a:sym typeface="Nunito"/>
              </a:rPr>
              <a:t>Per dimension grouping</a:t>
            </a:r>
            <a:endParaRPr sz="1500">
              <a:solidFill>
                <a:srgbClr val="FF0000"/>
              </a:solidFill>
              <a:latin typeface="Nunito"/>
              <a:ea typeface="Nunito"/>
              <a:cs typeface="Nunito"/>
              <a:sym typeface="Nunito"/>
            </a:endParaRPr>
          </a:p>
        </p:txBody>
      </p:sp>
      <p:sp>
        <p:nvSpPr>
          <p:cNvPr id="418" name="Google Shape;418;p36"/>
          <p:cNvSpPr/>
          <p:nvPr/>
        </p:nvSpPr>
        <p:spPr>
          <a:xfrm>
            <a:off x="1202333" y="4027300"/>
            <a:ext cx="5874900" cy="1810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500">
                <a:solidFill>
                  <a:srgbClr val="FF0000"/>
                </a:solidFill>
                <a:latin typeface="Nunito"/>
                <a:ea typeface="Nunito"/>
                <a:cs typeface="Nunito"/>
                <a:sym typeface="Nunito"/>
              </a:rPr>
              <a:t>Max ( Current Date - cooker/canister fulfilled date , </a:t>
            </a:r>
            <a:r>
              <a:rPr b="1" lang="en-US" sz="1500">
                <a:solidFill>
                  <a:srgbClr val="FF0000"/>
                </a:solidFill>
                <a:latin typeface="Nunito"/>
                <a:ea typeface="Nunito"/>
                <a:cs typeface="Nunito"/>
                <a:sym typeface="Nunito"/>
              </a:rPr>
              <a:t>X</a:t>
            </a:r>
            <a:r>
              <a:rPr lang="en-US" sz="1500">
                <a:solidFill>
                  <a:srgbClr val="FF0000"/>
                </a:solidFill>
                <a:latin typeface="Nunito"/>
                <a:ea typeface="Nunito"/>
                <a:cs typeface="Nunito"/>
                <a:sym typeface="Nunito"/>
              </a:rPr>
              <a:t> days )</a:t>
            </a:r>
            <a:endParaRPr sz="1500">
              <a:solidFill>
                <a:srgbClr val="FF0000"/>
              </a:solidFill>
              <a:latin typeface="Nunito"/>
              <a:ea typeface="Nunito"/>
              <a:cs typeface="Nunito"/>
              <a:sym typeface="Nunito"/>
            </a:endParaRPr>
          </a:p>
        </p:txBody>
      </p:sp>
      <p:sp>
        <p:nvSpPr>
          <p:cNvPr id="419" name="Google Shape;419;p36"/>
          <p:cNvSpPr txBox="1"/>
          <p:nvPr/>
        </p:nvSpPr>
        <p:spPr>
          <a:xfrm>
            <a:off x="2025433" y="3684433"/>
            <a:ext cx="3719100" cy="225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600">
                <a:solidFill>
                  <a:srgbClr val="FF0000"/>
                </a:solidFill>
              </a:rPr>
              <a:t>Total user days in last </a:t>
            </a:r>
            <a:r>
              <a:rPr b="1" lang="en-US" sz="1600">
                <a:solidFill>
                  <a:srgbClr val="FF0000"/>
                </a:solidFill>
              </a:rPr>
              <a:t>X</a:t>
            </a:r>
            <a:r>
              <a:rPr lang="en-US" sz="1600">
                <a:solidFill>
                  <a:srgbClr val="FF0000"/>
                </a:solidFill>
              </a:rPr>
              <a:t> days</a:t>
            </a:r>
            <a:endParaRPr sz="1600">
              <a:solidFill>
                <a:srgbClr val="FF0000"/>
              </a:solidFill>
            </a:endParaRPr>
          </a:p>
        </p:txBody>
      </p:sp>
      <p:sp>
        <p:nvSpPr>
          <p:cNvPr id="420" name="Google Shape;420;p36"/>
          <p:cNvSpPr txBox="1"/>
          <p:nvPr/>
        </p:nvSpPr>
        <p:spPr>
          <a:xfrm>
            <a:off x="3103400" y="5928967"/>
            <a:ext cx="8847900" cy="426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a:latin typeface="Nunito"/>
                <a:ea typeface="Nunito"/>
                <a:cs typeface="Nunito"/>
                <a:sym typeface="Nunito"/>
              </a:rPr>
              <a:t>Universe</a:t>
            </a:r>
            <a:r>
              <a:rPr lang="en-US">
                <a:latin typeface="Nunito"/>
                <a:ea typeface="Nunito"/>
                <a:cs typeface="Nunito"/>
                <a:sym typeface="Nunito"/>
              </a:rPr>
              <a:t>: Non-maintenance users who have swapped in their lifetime; may or may not have a cooker. </a:t>
            </a:r>
            <a:endParaRPr>
              <a:latin typeface="Nunito"/>
              <a:ea typeface="Nunito"/>
              <a:cs typeface="Nunito"/>
              <a:sym typeface="Nunito"/>
            </a:endParaRPr>
          </a:p>
        </p:txBody>
      </p:sp>
      <p:sp>
        <p:nvSpPr>
          <p:cNvPr id="421" name="Google Shape;421;p36"/>
          <p:cNvSpPr txBox="1"/>
          <p:nvPr/>
        </p:nvSpPr>
        <p:spPr>
          <a:xfrm>
            <a:off x="8763367" y="2296033"/>
            <a:ext cx="2669100" cy="795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600">
                <a:latin typeface="Nunito"/>
                <a:ea typeface="Nunito"/>
                <a:cs typeface="Nunito"/>
                <a:sym typeface="Nunito"/>
              </a:rPr>
              <a:t>ALL COMPLETED SWAPS</a:t>
            </a:r>
            <a:endParaRPr sz="1600">
              <a:latin typeface="Nunito"/>
              <a:ea typeface="Nunito"/>
              <a:cs typeface="Nunito"/>
              <a:sym typeface="Nunito"/>
            </a:endParaRPr>
          </a:p>
          <a:p>
            <a:pPr indent="0" lvl="0" marL="0" rtl="0" algn="l">
              <a:spcBef>
                <a:spcPts val="0"/>
              </a:spcBef>
              <a:spcAft>
                <a:spcPts val="0"/>
              </a:spcAft>
              <a:buNone/>
            </a:pPr>
            <a:r>
              <a:rPr lang="en-US" sz="1300">
                <a:solidFill>
                  <a:schemeClr val="dk1"/>
                </a:solidFill>
                <a:latin typeface="Nunito"/>
                <a:ea typeface="Nunito"/>
                <a:cs typeface="Nunito"/>
                <a:sym typeface="Nunito"/>
              </a:rPr>
              <a:t>i.e transaction_type =</a:t>
            </a:r>
            <a:r>
              <a:rPr lang="en-US" sz="1100">
                <a:solidFill>
                  <a:schemeClr val="dk1"/>
                </a:solidFill>
              </a:rPr>
              <a:t> 37</a:t>
            </a:r>
            <a:endParaRPr sz="1300">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id="426" name="Google Shape;426;p37"/>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427" name="Google Shape;427;p37"/>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457200" lvl="0" marL="914400" rtl="0" algn="l">
              <a:spcBef>
                <a:spcPts val="0"/>
              </a:spcBef>
              <a:spcAft>
                <a:spcPts val="0"/>
              </a:spcAft>
              <a:buNone/>
            </a:pPr>
            <a:r>
              <a:rPr lang="en-US"/>
              <a:t>End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latin typeface="Nunito"/>
                <a:ea typeface="Nunito"/>
                <a:cs typeface="Nunito"/>
                <a:sym typeface="Nunito"/>
              </a:rPr>
              <a:t>Background</a:t>
            </a:r>
            <a:r>
              <a:rPr lang="en-US"/>
              <a:t>	</a:t>
            </a:r>
            <a:endParaRPr/>
          </a:p>
        </p:txBody>
      </p:sp>
      <p:sp>
        <p:nvSpPr>
          <p:cNvPr id="173" name="Google Shape;173;p20"/>
          <p:cNvSpPr txBox="1"/>
          <p:nvPr>
            <p:ph idx="1" type="subTitle"/>
          </p:nvPr>
        </p:nvSpPr>
        <p:spPr>
          <a:xfrm>
            <a:off x="458700" y="850650"/>
            <a:ext cx="11274600" cy="5055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2000"/>
              <a:t>Purpose: </a:t>
            </a:r>
            <a:r>
              <a:rPr lang="en-US" sz="2000"/>
              <a:t>The KOKO SASA Business Intelligence Database will be used by the Analytics Team, providing summary level fuel and spend behavior for KOKO SASA transactions to identify fuel consumption and retention patterns.</a:t>
            </a:r>
            <a:endParaRPr sz="2000"/>
          </a:p>
          <a:p>
            <a:pPr indent="0" lvl="0" marL="0" rtl="0" algn="l">
              <a:spcBef>
                <a:spcPts val="1000"/>
              </a:spcBef>
              <a:spcAft>
                <a:spcPts val="0"/>
              </a:spcAft>
              <a:buNone/>
            </a:pPr>
            <a:r>
              <a:rPr lang="en-US" sz="2000"/>
              <a:t>We will have both CMC2 and CMC1, with the latter being used (and Key) for Global Sasa ALPC</a:t>
            </a:r>
            <a:endParaRPr sz="2000"/>
          </a:p>
          <a:p>
            <a:pPr indent="-355600" lvl="0" marL="457200" rtl="0" algn="l">
              <a:spcBef>
                <a:spcPts val="1000"/>
              </a:spcBef>
              <a:spcAft>
                <a:spcPts val="0"/>
              </a:spcAft>
              <a:buSzPts val="2000"/>
              <a:buChar char="●"/>
            </a:pPr>
            <a:r>
              <a:rPr lang="en-US" sz="2000"/>
              <a:t>The naming convention will be the same as the Main CMC2</a:t>
            </a:r>
            <a:r>
              <a:rPr lang="en-US" sz="2000"/>
              <a:t> and CMC1, but with the prefix </a:t>
            </a:r>
            <a:r>
              <a:rPr i="1" lang="en-US" sz="2000"/>
              <a:t>sasa_</a:t>
            </a:r>
            <a:r>
              <a:rPr lang="en-US" sz="2000"/>
              <a:t> on each field e.g sasa_alpu7</a:t>
            </a:r>
            <a:endParaRPr sz="2000"/>
          </a:p>
          <a:p>
            <a:pPr indent="-355600" lvl="0" marL="457200" rtl="0" algn="l">
              <a:spcBef>
                <a:spcPts val="0"/>
              </a:spcBef>
              <a:spcAft>
                <a:spcPts val="0"/>
              </a:spcAft>
              <a:buSzPts val="2000"/>
              <a:buChar char="●"/>
            </a:pPr>
            <a:r>
              <a:rPr lang="en-US" sz="2000"/>
              <a:t>Unlike Main CMC2, there will be only one instance - </a:t>
            </a:r>
            <a:r>
              <a:rPr lang="en-US" sz="2000"/>
              <a:t>Athena Data Lake - where we will maintain a summary of all history of all KOKO SASA fuel users (leads excluded)</a:t>
            </a:r>
            <a:r>
              <a:rPr lang="en-US" sz="2000"/>
              <a:t>.</a:t>
            </a:r>
            <a:endParaRPr sz="2000"/>
          </a:p>
          <a:p>
            <a:pPr indent="-355600" lvl="0" marL="457200" rtl="0" algn="l">
              <a:spcBef>
                <a:spcPts val="0"/>
              </a:spcBef>
              <a:spcAft>
                <a:spcPts val="0"/>
              </a:spcAft>
              <a:buSzPts val="2000"/>
              <a:buChar char="●"/>
            </a:pPr>
            <a:r>
              <a:rPr lang="en-US" sz="2000"/>
              <a:t>The Databases will </a:t>
            </a:r>
            <a:r>
              <a:rPr lang="en-US" sz="2000"/>
              <a:t>include</a:t>
            </a:r>
            <a:r>
              <a:rPr lang="en-US" sz="2000"/>
              <a:t> some global metrics for SASA users from the Main </a:t>
            </a:r>
            <a:r>
              <a:rPr lang="en-US" sz="2000"/>
              <a:t>CMC2</a:t>
            </a:r>
            <a:r>
              <a:rPr lang="en-US" sz="2000"/>
              <a:t>.</a:t>
            </a:r>
            <a:endParaRPr sz="2000"/>
          </a:p>
          <a:p>
            <a:pPr indent="-355600" lvl="0" marL="457200" rtl="0" algn="l">
              <a:spcBef>
                <a:spcPts val="0"/>
              </a:spcBef>
              <a:spcAft>
                <a:spcPts val="0"/>
              </a:spcAft>
              <a:buSzPts val="2000"/>
              <a:buChar char="●"/>
            </a:pPr>
            <a:r>
              <a:rPr lang="en-US" sz="2000"/>
              <a:t>Population of data would be captured on a daily basis, after business close and loaded into tables by 11pm EAT.</a:t>
            </a:r>
            <a:endParaRPr sz="2000"/>
          </a:p>
          <a:p>
            <a:pPr indent="-355600" lvl="0" marL="457200" rtl="0" algn="l">
              <a:spcBef>
                <a:spcPts val="0"/>
              </a:spcBef>
              <a:spcAft>
                <a:spcPts val="0"/>
              </a:spcAft>
              <a:buSzPts val="2000"/>
              <a:buChar char="●"/>
            </a:pPr>
            <a:r>
              <a:rPr lang="en-US" sz="2000"/>
              <a:t>A Sasa Customer is defined as a customer who has </a:t>
            </a:r>
            <a:r>
              <a:rPr b="1" lang="en-US" sz="2000"/>
              <a:t>ever swapped.</a:t>
            </a:r>
            <a:endParaRPr b="1" sz="2000"/>
          </a:p>
          <a:p>
            <a:pPr indent="0" lvl="0" marL="457200" rtl="0" algn="l">
              <a:spcBef>
                <a:spcPts val="1000"/>
              </a:spcBef>
              <a:spcAft>
                <a:spcPts val="0"/>
              </a:spcAft>
              <a:buNone/>
            </a:pPr>
            <a:r>
              <a:rPr b="1" lang="en-US" sz="1500"/>
              <a:t>Engineering POCs</a:t>
            </a:r>
            <a:r>
              <a:rPr lang="en-US" sz="1500"/>
              <a:t>: Dhananjay V, Sameer, Akshay</a:t>
            </a:r>
            <a:endParaRPr sz="1500"/>
          </a:p>
          <a:p>
            <a:pPr indent="0" lvl="0" marL="457200" rtl="0" algn="l">
              <a:spcBef>
                <a:spcPts val="1000"/>
              </a:spcBef>
              <a:spcAft>
                <a:spcPts val="0"/>
              </a:spcAft>
              <a:buNone/>
            </a:pPr>
            <a:r>
              <a:rPr b="1" lang="en-US" sz="1500"/>
              <a:t>PM</a:t>
            </a:r>
            <a:r>
              <a:rPr lang="en-US" sz="1500"/>
              <a:t>: David</a:t>
            </a:r>
            <a:endParaRPr sz="1500"/>
          </a:p>
        </p:txBody>
      </p:sp>
      <p:sp>
        <p:nvSpPr>
          <p:cNvPr id="174" name="Google Shape;174;p2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sz="3200"/>
              <a:t>CMC2</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2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85" name="Google Shape;185;p22"/>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Dimensions</a:t>
            </a:r>
            <a:r>
              <a:rPr lang="en-US"/>
              <a:t> </a:t>
            </a:r>
            <a:endParaRPr/>
          </a:p>
        </p:txBody>
      </p:sp>
      <p:sp>
        <p:nvSpPr>
          <p:cNvPr id="186" name="Google Shape;186;p22"/>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2400"/>
          </a:p>
          <a:p>
            <a:pPr indent="0" lvl="0" marL="0" rtl="0" algn="l">
              <a:spcBef>
                <a:spcPts val="0"/>
              </a:spcBef>
              <a:spcAft>
                <a:spcPts val="0"/>
              </a:spcAft>
              <a:buNone/>
            </a:pPr>
            <a:r>
              <a:rPr b="1" lang="en-US" sz="2400"/>
              <a:t>date</a:t>
            </a:r>
            <a:r>
              <a:rPr lang="en-US" sz="2400"/>
              <a:t> - Metric date</a:t>
            </a:r>
            <a:br>
              <a:rPr lang="en-US" sz="2400"/>
            </a:br>
            <a:r>
              <a:rPr b="1" lang="en-US" sz="2400"/>
              <a:t>user_id</a:t>
            </a:r>
            <a:r>
              <a:rPr lang="en-US" sz="2400"/>
              <a:t> - ID of an user from user table</a:t>
            </a:r>
            <a:endParaRPr sz="2400"/>
          </a:p>
          <a:p>
            <a:pPr indent="0" lvl="0" marL="0" rtl="0" algn="l">
              <a:spcBef>
                <a:spcPts val="0"/>
              </a:spcBef>
              <a:spcAft>
                <a:spcPts val="0"/>
              </a:spcAft>
              <a:buNone/>
            </a:pPr>
            <a:r>
              <a:rPr b="1" lang="en-US" sz="2400"/>
              <a:t>customer_type</a:t>
            </a:r>
            <a:endParaRPr b="1" sz="2400"/>
          </a:p>
          <a:p>
            <a:pPr indent="0" lvl="0" marL="0" rtl="0" algn="l">
              <a:spcBef>
                <a:spcPts val="0"/>
              </a:spcBef>
              <a:spcAft>
                <a:spcPts val="0"/>
              </a:spcAft>
              <a:buClr>
                <a:schemeClr val="dk1"/>
              </a:buClr>
              <a:buSzPts val="1100"/>
              <a:buFont typeface="Arial"/>
              <a:buNone/>
            </a:pPr>
            <a:r>
              <a:rPr b="1" lang="en-US" sz="2400"/>
              <a:t>lead</a:t>
            </a:r>
            <a:r>
              <a:rPr b="1" lang="en-US" sz="2400"/>
              <a:t>_id</a:t>
            </a:r>
            <a:r>
              <a:rPr lang="en-US" sz="2400"/>
              <a:t> </a:t>
            </a:r>
            <a:r>
              <a:rPr lang="en-US" sz="2400"/>
              <a:t>- shop of last swap</a:t>
            </a:r>
            <a:endParaRPr b="1" sz="2400"/>
          </a:p>
          <a:p>
            <a:pPr indent="0" lvl="0" marL="0" rtl="0" algn="l">
              <a:spcBef>
                <a:spcPts val="0"/>
              </a:spcBef>
              <a:spcAft>
                <a:spcPts val="0"/>
              </a:spcAft>
              <a:buNone/>
            </a:pPr>
            <a:r>
              <a:rPr b="1" lang="en-US" sz="2400"/>
              <a:t>neighbourhood</a:t>
            </a:r>
            <a:r>
              <a:rPr lang="en-US" sz="2400"/>
              <a:t> - Neigbourhood of last swap</a:t>
            </a:r>
            <a:endParaRPr sz="2400"/>
          </a:p>
          <a:p>
            <a:pPr indent="0" lvl="0" marL="0" rtl="0" algn="l">
              <a:lnSpc>
                <a:spcPct val="120000"/>
              </a:lnSpc>
              <a:spcBef>
                <a:spcPts val="0"/>
              </a:spcBef>
              <a:spcAft>
                <a:spcPts val="0"/>
              </a:spcAft>
              <a:buNone/>
            </a:pPr>
            <a:r>
              <a:t/>
            </a:r>
            <a:endParaRPr sz="2400"/>
          </a:p>
          <a:p>
            <a:pPr indent="0" lvl="0" marL="0" rtl="0" algn="l">
              <a:lnSpc>
                <a:spcPct val="120000"/>
              </a:lnSpc>
              <a:spcBef>
                <a:spcPts val="0"/>
              </a:spcBef>
              <a:spcAft>
                <a:spcPts val="0"/>
              </a:spcAft>
              <a:buNone/>
            </a:pPr>
            <a:r>
              <a:t/>
            </a:r>
            <a:endParaRPr sz="2400"/>
          </a:p>
          <a:p>
            <a:pPr indent="0" lvl="0" marL="0" rtl="0" algn="l">
              <a:lnSpc>
                <a:spcPct val="120000"/>
              </a:lnSpc>
              <a:spcBef>
                <a:spcPts val="0"/>
              </a:spcBef>
              <a:spcAft>
                <a:spcPts val="0"/>
              </a:spcAft>
              <a:buNone/>
            </a:pPr>
            <a:r>
              <a:t/>
            </a:r>
            <a:endParaRPr sz="2400"/>
          </a:p>
          <a:p>
            <a:pPr indent="0" lvl="0" marL="0" rtl="0" algn="l">
              <a:lnSpc>
                <a:spcPct val="120000"/>
              </a:lnSpc>
              <a:spcBef>
                <a:spcPts val="0"/>
              </a:spcBef>
              <a:spcAft>
                <a:spcPts val="0"/>
              </a:spcAft>
              <a:buNone/>
            </a:pPr>
            <a:r>
              <a:t/>
            </a:r>
            <a:endParaRPr sz="2400"/>
          </a:p>
        </p:txBody>
      </p:sp>
      <p:sp>
        <p:nvSpPr>
          <p:cNvPr id="187" name="Google Shape;187;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2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93" name="Google Shape;193;p23"/>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Metrics </a:t>
            </a:r>
            <a:endParaRPr/>
          </a:p>
        </p:txBody>
      </p:sp>
      <p:sp>
        <p:nvSpPr>
          <p:cNvPr id="194" name="Google Shape;194;p23"/>
          <p:cNvSpPr txBox="1"/>
          <p:nvPr>
            <p:ph idx="1" type="subTitle"/>
          </p:nvPr>
        </p:nvSpPr>
        <p:spPr>
          <a:xfrm>
            <a:off x="261125" y="1063875"/>
            <a:ext cx="11805900" cy="48519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rPr b="1" lang="en-US" sz="2400"/>
              <a:t>sasa_</a:t>
            </a:r>
            <a:r>
              <a:rPr b="1" lang="en-US" sz="2400"/>
              <a:t>alpux</a:t>
            </a:r>
            <a:r>
              <a:rPr lang="en-US" sz="2400"/>
              <a:t> - average litres per user for KOKO SASA, last x days average.</a:t>
            </a:r>
            <a:endParaRPr sz="2400"/>
          </a:p>
          <a:p>
            <a:pPr indent="0" lvl="0" marL="0" rtl="0" algn="l">
              <a:lnSpc>
                <a:spcPct val="120000"/>
              </a:lnSpc>
              <a:spcBef>
                <a:spcPts val="0"/>
              </a:spcBef>
              <a:spcAft>
                <a:spcPts val="0"/>
              </a:spcAft>
              <a:buNone/>
            </a:pPr>
            <a:r>
              <a:rPr b="1" lang="en-US" sz="2400"/>
              <a:t>sasa_</a:t>
            </a:r>
            <a:r>
              <a:rPr b="1" lang="en-US" sz="2400"/>
              <a:t>arpux - </a:t>
            </a:r>
            <a:r>
              <a:rPr lang="en-US" sz="2400"/>
              <a:t>average revenue per user for</a:t>
            </a:r>
            <a:r>
              <a:rPr lang="en-US" sz="2400"/>
              <a:t> KOKO SASA</a:t>
            </a:r>
            <a:r>
              <a:rPr lang="en-US" sz="2400"/>
              <a:t>, last x days average.</a:t>
            </a:r>
            <a:endParaRPr sz="2400"/>
          </a:p>
          <a:p>
            <a:pPr indent="0" lvl="0" marL="0" rtl="0" algn="l">
              <a:spcBef>
                <a:spcPts val="0"/>
              </a:spcBef>
              <a:spcAft>
                <a:spcPts val="0"/>
              </a:spcAft>
              <a:buClr>
                <a:schemeClr val="dk1"/>
              </a:buClr>
              <a:buSzPts val="1100"/>
              <a:buFont typeface="Arial"/>
              <a:buNone/>
            </a:pPr>
            <a:r>
              <a:rPr b="1" lang="en-US" sz="2400"/>
              <a:t>alpux</a:t>
            </a:r>
            <a:r>
              <a:rPr lang="en-US" sz="2400"/>
              <a:t> - average litres per user (swaps &amp; dispenses), last x days average.</a:t>
            </a:r>
            <a:endParaRPr sz="2400"/>
          </a:p>
          <a:p>
            <a:pPr indent="0" lvl="0" marL="0" rtl="0" algn="l">
              <a:spcBef>
                <a:spcPts val="0"/>
              </a:spcBef>
              <a:spcAft>
                <a:spcPts val="0"/>
              </a:spcAft>
              <a:buClr>
                <a:schemeClr val="dk1"/>
              </a:buClr>
              <a:buSzPts val="1100"/>
              <a:buFont typeface="Arial"/>
              <a:buNone/>
            </a:pPr>
            <a:r>
              <a:rPr b="1" lang="en-US" sz="2400"/>
              <a:t>arpux - </a:t>
            </a:r>
            <a:r>
              <a:rPr lang="en-US" sz="2400"/>
              <a:t>average revenue per user (swaps &amp; dispenses), last x days average.</a:t>
            </a:r>
            <a:endParaRPr sz="2400"/>
          </a:p>
          <a:p>
            <a:pPr indent="0" lvl="0" marL="0" rtl="0" algn="l">
              <a:lnSpc>
                <a:spcPct val="120000"/>
              </a:lnSpc>
              <a:spcBef>
                <a:spcPts val="0"/>
              </a:spcBef>
              <a:spcAft>
                <a:spcPts val="0"/>
              </a:spcAft>
              <a:buNone/>
            </a:pPr>
            <a:r>
              <a:t/>
            </a:r>
            <a:endParaRPr b="1" sz="1300"/>
          </a:p>
          <a:p>
            <a:pPr indent="0" lvl="0" marL="0" rtl="0" algn="l">
              <a:lnSpc>
                <a:spcPct val="120000"/>
              </a:lnSpc>
              <a:spcBef>
                <a:spcPts val="0"/>
              </a:spcBef>
              <a:spcAft>
                <a:spcPts val="0"/>
              </a:spcAft>
              <a:buNone/>
            </a:pPr>
            <a:r>
              <a:rPr b="1" lang="en-US" sz="2400"/>
              <a:t>sasa_alpcx </a:t>
            </a:r>
            <a:r>
              <a:rPr lang="en-US" sz="2400"/>
              <a:t>- average litres per cooker per user for</a:t>
            </a:r>
            <a:r>
              <a:rPr lang="en-US" sz="2400"/>
              <a:t> KOKO SASA</a:t>
            </a:r>
            <a:r>
              <a:rPr lang="en-US" sz="2400"/>
              <a:t>, last x days average.</a:t>
            </a:r>
            <a:endParaRPr sz="2400"/>
          </a:p>
          <a:p>
            <a:pPr indent="0" lvl="0" marL="0" rtl="0" algn="l">
              <a:spcBef>
                <a:spcPts val="0"/>
              </a:spcBef>
              <a:spcAft>
                <a:spcPts val="0"/>
              </a:spcAft>
              <a:buNone/>
            </a:pPr>
            <a:r>
              <a:rPr b="1" lang="en-US" sz="2400"/>
              <a:t>sasa_</a:t>
            </a:r>
            <a:r>
              <a:rPr b="1" lang="en-US" sz="2400"/>
              <a:t>arpcx - </a:t>
            </a:r>
            <a:r>
              <a:rPr lang="en-US" sz="2400"/>
              <a:t>average revenue per cooker per user on KOKO SASA, last x days average.</a:t>
            </a:r>
            <a:endParaRPr sz="2400"/>
          </a:p>
          <a:p>
            <a:pPr indent="0" lvl="0" marL="0" rtl="0" algn="l">
              <a:spcBef>
                <a:spcPts val="0"/>
              </a:spcBef>
              <a:spcAft>
                <a:spcPts val="0"/>
              </a:spcAft>
              <a:buClr>
                <a:schemeClr val="dk1"/>
              </a:buClr>
              <a:buSzPts val="1100"/>
              <a:buFont typeface="Arial"/>
              <a:buNone/>
            </a:pPr>
            <a:r>
              <a:rPr b="1" lang="en-US" sz="2400"/>
              <a:t>alpcx </a:t>
            </a:r>
            <a:r>
              <a:rPr lang="en-US" sz="2400"/>
              <a:t>- average litres per cooker per user (swaps &amp; dispenses), last x days average.</a:t>
            </a:r>
            <a:endParaRPr sz="2400"/>
          </a:p>
          <a:p>
            <a:pPr indent="0" lvl="0" marL="0" rtl="0" algn="l">
              <a:spcBef>
                <a:spcPts val="0"/>
              </a:spcBef>
              <a:spcAft>
                <a:spcPts val="0"/>
              </a:spcAft>
              <a:buNone/>
            </a:pPr>
            <a:r>
              <a:rPr b="1" lang="en-US" sz="2400"/>
              <a:t>arpcx - </a:t>
            </a:r>
            <a:r>
              <a:rPr lang="en-US" sz="2400"/>
              <a:t>average revenue per cooker per user (swaps &amp; dispenses), last x days average.</a:t>
            </a:r>
            <a:endParaRPr sz="2400"/>
          </a:p>
          <a:p>
            <a:pPr indent="0" lvl="0" marL="0" rtl="0" algn="l">
              <a:spcBef>
                <a:spcPts val="0"/>
              </a:spcBef>
              <a:spcAft>
                <a:spcPts val="0"/>
              </a:spcAft>
              <a:buNone/>
            </a:pPr>
            <a:r>
              <a:t/>
            </a:r>
            <a:endParaRPr sz="1700"/>
          </a:p>
          <a:p>
            <a:pPr indent="0" lvl="0" marL="0" rtl="0" algn="l">
              <a:spcBef>
                <a:spcPts val="0"/>
              </a:spcBef>
              <a:spcAft>
                <a:spcPts val="0"/>
              </a:spcAft>
              <a:buClr>
                <a:schemeClr val="dk1"/>
              </a:buClr>
              <a:buSzPts val="1100"/>
              <a:buFont typeface="Arial"/>
              <a:buNone/>
            </a:pPr>
            <a:r>
              <a:rPr lang="en-US" sz="1800"/>
              <a:t>where x is 7 days or 28 days</a:t>
            </a:r>
            <a:endParaRPr sz="1800"/>
          </a:p>
        </p:txBody>
      </p:sp>
      <p:sp>
        <p:nvSpPr>
          <p:cNvPr id="195" name="Google Shape;195;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2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01" name="Google Shape;201;p24"/>
          <p:cNvSpPr txBox="1"/>
          <p:nvPr>
            <p:ph type="title"/>
          </p:nvPr>
        </p:nvSpPr>
        <p:spPr>
          <a:xfrm>
            <a:off x="1248346" y="174282"/>
            <a:ext cx="7899900" cy="588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500"/>
              <a:buNone/>
            </a:pPr>
            <a:r>
              <a:rPr lang="en-US" sz="3700"/>
              <a:t>Overall </a:t>
            </a:r>
            <a:r>
              <a:rPr lang="en-US" sz="3700"/>
              <a:t>Metrics Calculations</a:t>
            </a:r>
            <a:endParaRPr/>
          </a:p>
        </p:txBody>
      </p:sp>
      <p:sp>
        <p:nvSpPr>
          <p:cNvPr id="202" name="Google Shape;202;p24"/>
          <p:cNvSpPr txBox="1"/>
          <p:nvPr>
            <p:ph idx="12" type="sldNum"/>
          </p:nvPr>
        </p:nvSpPr>
        <p:spPr>
          <a:xfrm>
            <a:off x="8732650" y="4950619"/>
            <a:ext cx="320100" cy="34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03" name="Google Shape;203;p24"/>
          <p:cNvSpPr/>
          <p:nvPr/>
        </p:nvSpPr>
        <p:spPr>
          <a:xfrm>
            <a:off x="288350" y="1802450"/>
            <a:ext cx="5005200" cy="14433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4" name="Google Shape;204;p24"/>
          <p:cNvSpPr txBox="1"/>
          <p:nvPr/>
        </p:nvSpPr>
        <p:spPr>
          <a:xfrm>
            <a:off x="2241942" y="1251858"/>
            <a:ext cx="1098000" cy="530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900"/>
              <a:t>ALPC</a:t>
            </a:r>
            <a:r>
              <a:rPr b="1" lang="en-US" sz="1900"/>
              <a:t>X</a:t>
            </a:r>
            <a:endParaRPr b="1" sz="1900"/>
          </a:p>
        </p:txBody>
      </p:sp>
      <p:sp>
        <p:nvSpPr>
          <p:cNvPr id="205" name="Google Shape;205;p24"/>
          <p:cNvSpPr txBox="1"/>
          <p:nvPr/>
        </p:nvSpPr>
        <p:spPr>
          <a:xfrm>
            <a:off x="736775" y="1877687"/>
            <a:ext cx="3263400" cy="435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500"/>
              <a:t>Total fuel purchased by a user in last X days</a:t>
            </a:r>
            <a:endParaRPr sz="1500"/>
          </a:p>
        </p:txBody>
      </p:sp>
      <p:cxnSp>
        <p:nvCxnSpPr>
          <p:cNvPr id="206" name="Google Shape;206;p24"/>
          <p:cNvCxnSpPr/>
          <p:nvPr/>
        </p:nvCxnSpPr>
        <p:spPr>
          <a:xfrm>
            <a:off x="593967" y="2605629"/>
            <a:ext cx="3323700" cy="300"/>
          </a:xfrm>
          <a:prstGeom prst="straightConnector1">
            <a:avLst/>
          </a:prstGeom>
          <a:noFill/>
          <a:ln cap="flat" cmpd="sng" w="9525">
            <a:solidFill>
              <a:srgbClr val="000000"/>
            </a:solidFill>
            <a:prstDash val="solid"/>
            <a:round/>
            <a:headEnd len="med" w="med" type="none"/>
            <a:tailEnd len="med" w="med" type="none"/>
          </a:ln>
        </p:spPr>
      </p:cxnSp>
      <p:sp>
        <p:nvSpPr>
          <p:cNvPr id="207" name="Google Shape;207;p24"/>
          <p:cNvSpPr txBox="1"/>
          <p:nvPr/>
        </p:nvSpPr>
        <p:spPr>
          <a:xfrm>
            <a:off x="736775" y="2653325"/>
            <a:ext cx="3038100" cy="435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500"/>
              <a:t>Total cooker days for a user in last X days</a:t>
            </a:r>
            <a:endParaRPr sz="1500"/>
          </a:p>
        </p:txBody>
      </p:sp>
      <p:sp>
        <p:nvSpPr>
          <p:cNvPr id="208" name="Google Shape;208;p24"/>
          <p:cNvSpPr/>
          <p:nvPr/>
        </p:nvSpPr>
        <p:spPr>
          <a:xfrm>
            <a:off x="4060367" y="2376342"/>
            <a:ext cx="345900" cy="342300"/>
          </a:xfrm>
          <a:prstGeom prst="mathMultiply">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9" name="Google Shape;209;p24"/>
          <p:cNvSpPr txBox="1"/>
          <p:nvPr/>
        </p:nvSpPr>
        <p:spPr>
          <a:xfrm>
            <a:off x="4331225" y="2329542"/>
            <a:ext cx="962400" cy="435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500"/>
              <a:t>30.4375</a:t>
            </a:r>
            <a:endParaRPr sz="1500"/>
          </a:p>
        </p:txBody>
      </p:sp>
      <p:sp>
        <p:nvSpPr>
          <p:cNvPr id="210" name="Google Shape;210;p24"/>
          <p:cNvSpPr/>
          <p:nvPr/>
        </p:nvSpPr>
        <p:spPr>
          <a:xfrm>
            <a:off x="6056975" y="4449275"/>
            <a:ext cx="5005200" cy="14433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1" name="Google Shape;211;p24"/>
          <p:cNvSpPr txBox="1"/>
          <p:nvPr/>
        </p:nvSpPr>
        <p:spPr>
          <a:xfrm>
            <a:off x="8010567" y="3898683"/>
            <a:ext cx="1098000" cy="530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900"/>
              <a:t>ARPU</a:t>
            </a:r>
            <a:r>
              <a:rPr b="1" lang="en-US" sz="1900"/>
              <a:t>X</a:t>
            </a:r>
            <a:endParaRPr b="1" sz="1900"/>
          </a:p>
        </p:txBody>
      </p:sp>
      <p:sp>
        <p:nvSpPr>
          <p:cNvPr id="212" name="Google Shape;212;p24"/>
          <p:cNvSpPr txBox="1"/>
          <p:nvPr/>
        </p:nvSpPr>
        <p:spPr>
          <a:xfrm>
            <a:off x="6505400" y="4524512"/>
            <a:ext cx="3263400" cy="435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500"/>
              <a:t>Total fuel credit purchased by a user in last X days</a:t>
            </a:r>
            <a:endParaRPr sz="1500"/>
          </a:p>
        </p:txBody>
      </p:sp>
      <p:cxnSp>
        <p:nvCxnSpPr>
          <p:cNvPr id="213" name="Google Shape;213;p24"/>
          <p:cNvCxnSpPr/>
          <p:nvPr/>
        </p:nvCxnSpPr>
        <p:spPr>
          <a:xfrm>
            <a:off x="6362592" y="5252454"/>
            <a:ext cx="3323700" cy="300"/>
          </a:xfrm>
          <a:prstGeom prst="straightConnector1">
            <a:avLst/>
          </a:prstGeom>
          <a:noFill/>
          <a:ln cap="flat" cmpd="sng" w="9525">
            <a:solidFill>
              <a:srgbClr val="000000"/>
            </a:solidFill>
            <a:prstDash val="solid"/>
            <a:round/>
            <a:headEnd len="med" w="med" type="none"/>
            <a:tailEnd len="med" w="med" type="none"/>
          </a:ln>
        </p:spPr>
      </p:cxnSp>
      <p:sp>
        <p:nvSpPr>
          <p:cNvPr id="214" name="Google Shape;214;p24"/>
          <p:cNvSpPr txBox="1"/>
          <p:nvPr/>
        </p:nvSpPr>
        <p:spPr>
          <a:xfrm>
            <a:off x="6505400" y="5300150"/>
            <a:ext cx="3038100" cy="435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500"/>
              <a:t>Total user days for a user in last X days</a:t>
            </a:r>
            <a:endParaRPr sz="1500"/>
          </a:p>
        </p:txBody>
      </p:sp>
      <p:sp>
        <p:nvSpPr>
          <p:cNvPr id="215" name="Google Shape;215;p24"/>
          <p:cNvSpPr/>
          <p:nvPr/>
        </p:nvSpPr>
        <p:spPr>
          <a:xfrm>
            <a:off x="9828992" y="5023167"/>
            <a:ext cx="345900" cy="342300"/>
          </a:xfrm>
          <a:prstGeom prst="mathMultiply">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6" name="Google Shape;216;p24"/>
          <p:cNvSpPr txBox="1"/>
          <p:nvPr/>
        </p:nvSpPr>
        <p:spPr>
          <a:xfrm>
            <a:off x="10099850" y="4976367"/>
            <a:ext cx="962400" cy="435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500"/>
              <a:t>30.4375</a:t>
            </a:r>
            <a:endParaRPr sz="1500"/>
          </a:p>
        </p:txBody>
      </p:sp>
      <p:sp>
        <p:nvSpPr>
          <p:cNvPr id="217" name="Google Shape;217;p24"/>
          <p:cNvSpPr/>
          <p:nvPr/>
        </p:nvSpPr>
        <p:spPr>
          <a:xfrm>
            <a:off x="288350" y="4449275"/>
            <a:ext cx="5005200" cy="14433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8" name="Google Shape;218;p24"/>
          <p:cNvSpPr txBox="1"/>
          <p:nvPr/>
        </p:nvSpPr>
        <p:spPr>
          <a:xfrm>
            <a:off x="2125217" y="3843883"/>
            <a:ext cx="1098000" cy="530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900"/>
              <a:t>ARPC</a:t>
            </a:r>
            <a:r>
              <a:rPr b="1" lang="en-US" sz="1900"/>
              <a:t>X</a:t>
            </a:r>
            <a:endParaRPr b="1" sz="1900"/>
          </a:p>
        </p:txBody>
      </p:sp>
      <p:sp>
        <p:nvSpPr>
          <p:cNvPr id="219" name="Google Shape;219;p24"/>
          <p:cNvSpPr txBox="1"/>
          <p:nvPr/>
        </p:nvSpPr>
        <p:spPr>
          <a:xfrm>
            <a:off x="736775" y="4524512"/>
            <a:ext cx="3263400" cy="435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500"/>
              <a:t>Total fuel credit purchased by a user in last X days</a:t>
            </a:r>
            <a:endParaRPr sz="1500"/>
          </a:p>
        </p:txBody>
      </p:sp>
      <p:cxnSp>
        <p:nvCxnSpPr>
          <p:cNvPr id="220" name="Google Shape;220;p24"/>
          <p:cNvCxnSpPr/>
          <p:nvPr/>
        </p:nvCxnSpPr>
        <p:spPr>
          <a:xfrm>
            <a:off x="593967" y="5252454"/>
            <a:ext cx="3323700" cy="300"/>
          </a:xfrm>
          <a:prstGeom prst="straightConnector1">
            <a:avLst/>
          </a:prstGeom>
          <a:noFill/>
          <a:ln cap="flat" cmpd="sng" w="9525">
            <a:solidFill>
              <a:srgbClr val="000000"/>
            </a:solidFill>
            <a:prstDash val="solid"/>
            <a:round/>
            <a:headEnd len="med" w="med" type="none"/>
            <a:tailEnd len="med" w="med" type="none"/>
          </a:ln>
        </p:spPr>
      </p:cxnSp>
      <p:sp>
        <p:nvSpPr>
          <p:cNvPr id="221" name="Google Shape;221;p24"/>
          <p:cNvSpPr txBox="1"/>
          <p:nvPr/>
        </p:nvSpPr>
        <p:spPr>
          <a:xfrm>
            <a:off x="736775" y="5300150"/>
            <a:ext cx="3038100" cy="435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500"/>
              <a:t>Total cooker days for a user in last X days</a:t>
            </a:r>
            <a:endParaRPr sz="1500"/>
          </a:p>
        </p:txBody>
      </p:sp>
      <p:sp>
        <p:nvSpPr>
          <p:cNvPr id="222" name="Google Shape;222;p24"/>
          <p:cNvSpPr/>
          <p:nvPr/>
        </p:nvSpPr>
        <p:spPr>
          <a:xfrm>
            <a:off x="4110517" y="5081442"/>
            <a:ext cx="345900" cy="342300"/>
          </a:xfrm>
          <a:prstGeom prst="mathMultiply">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3" name="Google Shape;223;p24"/>
          <p:cNvSpPr txBox="1"/>
          <p:nvPr/>
        </p:nvSpPr>
        <p:spPr>
          <a:xfrm>
            <a:off x="4331225" y="5034642"/>
            <a:ext cx="962400" cy="435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500"/>
              <a:t>30.4375</a:t>
            </a:r>
            <a:endParaRPr sz="1500"/>
          </a:p>
        </p:txBody>
      </p:sp>
      <p:sp>
        <p:nvSpPr>
          <p:cNvPr id="224" name="Google Shape;224;p24"/>
          <p:cNvSpPr/>
          <p:nvPr/>
        </p:nvSpPr>
        <p:spPr>
          <a:xfrm>
            <a:off x="6152600" y="1809150"/>
            <a:ext cx="5005200" cy="14433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5" name="Google Shape;225;p24"/>
          <p:cNvSpPr txBox="1"/>
          <p:nvPr/>
        </p:nvSpPr>
        <p:spPr>
          <a:xfrm>
            <a:off x="8106192" y="1258558"/>
            <a:ext cx="1098000" cy="530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900"/>
              <a:t>ALPU</a:t>
            </a:r>
            <a:r>
              <a:rPr b="1" lang="en-US" sz="1900"/>
              <a:t>X</a:t>
            </a:r>
            <a:endParaRPr b="1" sz="1900"/>
          </a:p>
        </p:txBody>
      </p:sp>
      <p:sp>
        <p:nvSpPr>
          <p:cNvPr id="226" name="Google Shape;226;p24"/>
          <p:cNvSpPr txBox="1"/>
          <p:nvPr/>
        </p:nvSpPr>
        <p:spPr>
          <a:xfrm>
            <a:off x="6601025" y="1884387"/>
            <a:ext cx="3263400" cy="435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500"/>
              <a:t>Total fuel purchased by a user in last X days</a:t>
            </a:r>
            <a:endParaRPr sz="1500"/>
          </a:p>
        </p:txBody>
      </p:sp>
      <p:cxnSp>
        <p:nvCxnSpPr>
          <p:cNvPr id="227" name="Google Shape;227;p24"/>
          <p:cNvCxnSpPr/>
          <p:nvPr/>
        </p:nvCxnSpPr>
        <p:spPr>
          <a:xfrm>
            <a:off x="6458217" y="2612329"/>
            <a:ext cx="3323700" cy="300"/>
          </a:xfrm>
          <a:prstGeom prst="straightConnector1">
            <a:avLst/>
          </a:prstGeom>
          <a:noFill/>
          <a:ln cap="flat" cmpd="sng" w="9525">
            <a:solidFill>
              <a:srgbClr val="000000"/>
            </a:solidFill>
            <a:prstDash val="solid"/>
            <a:round/>
            <a:headEnd len="med" w="med" type="none"/>
            <a:tailEnd len="med" w="med" type="none"/>
          </a:ln>
        </p:spPr>
      </p:cxnSp>
      <p:sp>
        <p:nvSpPr>
          <p:cNvPr id="228" name="Google Shape;228;p24"/>
          <p:cNvSpPr txBox="1"/>
          <p:nvPr/>
        </p:nvSpPr>
        <p:spPr>
          <a:xfrm>
            <a:off x="6601025" y="2660025"/>
            <a:ext cx="3038100" cy="435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500"/>
              <a:t>Total user days for a user in last X days</a:t>
            </a:r>
            <a:endParaRPr sz="1500"/>
          </a:p>
        </p:txBody>
      </p:sp>
      <p:sp>
        <p:nvSpPr>
          <p:cNvPr id="229" name="Google Shape;229;p24"/>
          <p:cNvSpPr/>
          <p:nvPr/>
        </p:nvSpPr>
        <p:spPr>
          <a:xfrm>
            <a:off x="9924617" y="2383042"/>
            <a:ext cx="345900" cy="342300"/>
          </a:xfrm>
          <a:prstGeom prst="mathMultiply">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0" name="Google Shape;230;p24"/>
          <p:cNvSpPr txBox="1"/>
          <p:nvPr/>
        </p:nvSpPr>
        <p:spPr>
          <a:xfrm>
            <a:off x="10195475" y="2336242"/>
            <a:ext cx="962400" cy="435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500"/>
              <a:t>30.4375</a:t>
            </a:r>
            <a:endParaRPr sz="1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25"/>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36" name="Google Shape;236;p25"/>
          <p:cNvSpPr txBox="1"/>
          <p:nvPr>
            <p:ph type="title"/>
          </p:nvPr>
        </p:nvSpPr>
        <p:spPr>
          <a:xfrm>
            <a:off x="1248346" y="174282"/>
            <a:ext cx="7899900" cy="588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500"/>
              <a:buNone/>
            </a:pPr>
            <a:r>
              <a:rPr lang="en-US" sz="3700"/>
              <a:t>SASA </a:t>
            </a:r>
            <a:r>
              <a:rPr lang="en-US" sz="3700"/>
              <a:t>Metrics Calculations</a:t>
            </a:r>
            <a:endParaRPr/>
          </a:p>
        </p:txBody>
      </p:sp>
      <p:sp>
        <p:nvSpPr>
          <p:cNvPr id="237" name="Google Shape;237;p25"/>
          <p:cNvSpPr txBox="1"/>
          <p:nvPr>
            <p:ph idx="12" type="sldNum"/>
          </p:nvPr>
        </p:nvSpPr>
        <p:spPr>
          <a:xfrm>
            <a:off x="8732650" y="4950619"/>
            <a:ext cx="320100" cy="34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38" name="Google Shape;238;p25"/>
          <p:cNvSpPr/>
          <p:nvPr/>
        </p:nvSpPr>
        <p:spPr>
          <a:xfrm>
            <a:off x="288350" y="1802450"/>
            <a:ext cx="5005200" cy="14433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9" name="Google Shape;239;p25"/>
          <p:cNvSpPr txBox="1"/>
          <p:nvPr/>
        </p:nvSpPr>
        <p:spPr>
          <a:xfrm>
            <a:off x="1456398" y="1251850"/>
            <a:ext cx="2461200" cy="530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900"/>
              <a:t>SASA </a:t>
            </a:r>
            <a:r>
              <a:rPr lang="en-US" sz="1900"/>
              <a:t>ALPC</a:t>
            </a:r>
            <a:r>
              <a:rPr b="1" lang="en-US" sz="1900"/>
              <a:t>X</a:t>
            </a:r>
            <a:endParaRPr b="1" sz="1900"/>
          </a:p>
        </p:txBody>
      </p:sp>
      <p:sp>
        <p:nvSpPr>
          <p:cNvPr id="240" name="Google Shape;240;p25"/>
          <p:cNvSpPr txBox="1"/>
          <p:nvPr/>
        </p:nvSpPr>
        <p:spPr>
          <a:xfrm>
            <a:off x="736775" y="1877687"/>
            <a:ext cx="3263400" cy="435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500"/>
              <a:t>Total fuel purchased via SASA Swaps by a user in last X days</a:t>
            </a:r>
            <a:endParaRPr sz="1500"/>
          </a:p>
        </p:txBody>
      </p:sp>
      <p:cxnSp>
        <p:nvCxnSpPr>
          <p:cNvPr id="241" name="Google Shape;241;p25"/>
          <p:cNvCxnSpPr/>
          <p:nvPr/>
        </p:nvCxnSpPr>
        <p:spPr>
          <a:xfrm>
            <a:off x="593967" y="2605629"/>
            <a:ext cx="3323700" cy="300"/>
          </a:xfrm>
          <a:prstGeom prst="straightConnector1">
            <a:avLst/>
          </a:prstGeom>
          <a:noFill/>
          <a:ln cap="flat" cmpd="sng" w="9525">
            <a:solidFill>
              <a:srgbClr val="000000"/>
            </a:solidFill>
            <a:prstDash val="solid"/>
            <a:round/>
            <a:headEnd len="med" w="med" type="none"/>
            <a:tailEnd len="med" w="med" type="none"/>
          </a:ln>
        </p:spPr>
      </p:cxnSp>
      <p:sp>
        <p:nvSpPr>
          <p:cNvPr id="242" name="Google Shape;242;p25"/>
          <p:cNvSpPr txBox="1"/>
          <p:nvPr/>
        </p:nvSpPr>
        <p:spPr>
          <a:xfrm>
            <a:off x="736775" y="2653325"/>
            <a:ext cx="3038100" cy="435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500"/>
              <a:t>Total cooker days for a user in last X days</a:t>
            </a:r>
            <a:endParaRPr sz="1500"/>
          </a:p>
        </p:txBody>
      </p:sp>
      <p:sp>
        <p:nvSpPr>
          <p:cNvPr id="243" name="Google Shape;243;p25"/>
          <p:cNvSpPr/>
          <p:nvPr/>
        </p:nvSpPr>
        <p:spPr>
          <a:xfrm>
            <a:off x="4060367" y="2376342"/>
            <a:ext cx="345900" cy="342300"/>
          </a:xfrm>
          <a:prstGeom prst="mathMultiply">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4" name="Google Shape;244;p25"/>
          <p:cNvSpPr txBox="1"/>
          <p:nvPr/>
        </p:nvSpPr>
        <p:spPr>
          <a:xfrm>
            <a:off x="4331225" y="2329542"/>
            <a:ext cx="962400" cy="435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500"/>
              <a:t>30.4375</a:t>
            </a:r>
            <a:endParaRPr sz="1500"/>
          </a:p>
        </p:txBody>
      </p:sp>
      <p:sp>
        <p:nvSpPr>
          <p:cNvPr id="245" name="Google Shape;245;p25"/>
          <p:cNvSpPr/>
          <p:nvPr/>
        </p:nvSpPr>
        <p:spPr>
          <a:xfrm>
            <a:off x="6056975" y="4449275"/>
            <a:ext cx="5005200" cy="14433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6" name="Google Shape;246;p25"/>
          <p:cNvSpPr txBox="1"/>
          <p:nvPr/>
        </p:nvSpPr>
        <p:spPr>
          <a:xfrm>
            <a:off x="7285705" y="3898675"/>
            <a:ext cx="1822800" cy="530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900"/>
              <a:t>SASA </a:t>
            </a:r>
            <a:r>
              <a:rPr lang="en-US" sz="1900"/>
              <a:t>ARPU</a:t>
            </a:r>
            <a:r>
              <a:rPr b="1" lang="en-US" sz="1900"/>
              <a:t>X</a:t>
            </a:r>
            <a:endParaRPr b="1" sz="1900"/>
          </a:p>
        </p:txBody>
      </p:sp>
      <p:sp>
        <p:nvSpPr>
          <p:cNvPr id="247" name="Google Shape;247;p25"/>
          <p:cNvSpPr txBox="1"/>
          <p:nvPr/>
        </p:nvSpPr>
        <p:spPr>
          <a:xfrm>
            <a:off x="6505400" y="4524500"/>
            <a:ext cx="3594600" cy="435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500"/>
              <a:t>Total fuel credit purchased </a:t>
            </a:r>
            <a:r>
              <a:rPr lang="en-US" sz="1500">
                <a:solidFill>
                  <a:schemeClr val="dk1"/>
                </a:solidFill>
              </a:rPr>
              <a:t>via SASA Swaps </a:t>
            </a:r>
            <a:r>
              <a:rPr lang="en-US" sz="1500"/>
              <a:t>by a user in last X days</a:t>
            </a:r>
            <a:endParaRPr sz="1500"/>
          </a:p>
        </p:txBody>
      </p:sp>
      <p:cxnSp>
        <p:nvCxnSpPr>
          <p:cNvPr id="248" name="Google Shape;248;p25"/>
          <p:cNvCxnSpPr/>
          <p:nvPr/>
        </p:nvCxnSpPr>
        <p:spPr>
          <a:xfrm>
            <a:off x="6362592" y="5252454"/>
            <a:ext cx="3323700" cy="300"/>
          </a:xfrm>
          <a:prstGeom prst="straightConnector1">
            <a:avLst/>
          </a:prstGeom>
          <a:noFill/>
          <a:ln cap="flat" cmpd="sng" w="9525">
            <a:solidFill>
              <a:srgbClr val="000000"/>
            </a:solidFill>
            <a:prstDash val="solid"/>
            <a:round/>
            <a:headEnd len="med" w="med" type="none"/>
            <a:tailEnd len="med" w="med" type="none"/>
          </a:ln>
        </p:spPr>
      </p:cxnSp>
      <p:sp>
        <p:nvSpPr>
          <p:cNvPr id="249" name="Google Shape;249;p25"/>
          <p:cNvSpPr txBox="1"/>
          <p:nvPr/>
        </p:nvSpPr>
        <p:spPr>
          <a:xfrm>
            <a:off x="6505400" y="5300150"/>
            <a:ext cx="3038100" cy="435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500"/>
              <a:t>Total user days for a user in last X days</a:t>
            </a:r>
            <a:endParaRPr sz="1500"/>
          </a:p>
        </p:txBody>
      </p:sp>
      <p:sp>
        <p:nvSpPr>
          <p:cNvPr id="250" name="Google Shape;250;p25"/>
          <p:cNvSpPr/>
          <p:nvPr/>
        </p:nvSpPr>
        <p:spPr>
          <a:xfrm>
            <a:off x="9828992" y="5023167"/>
            <a:ext cx="345900" cy="342300"/>
          </a:xfrm>
          <a:prstGeom prst="mathMultiply">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1" name="Google Shape;251;p25"/>
          <p:cNvSpPr txBox="1"/>
          <p:nvPr/>
        </p:nvSpPr>
        <p:spPr>
          <a:xfrm>
            <a:off x="10099850" y="4976367"/>
            <a:ext cx="962400" cy="435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500"/>
              <a:t>30.4375</a:t>
            </a:r>
            <a:endParaRPr sz="1500"/>
          </a:p>
        </p:txBody>
      </p:sp>
      <p:sp>
        <p:nvSpPr>
          <p:cNvPr id="252" name="Google Shape;252;p25"/>
          <p:cNvSpPr/>
          <p:nvPr/>
        </p:nvSpPr>
        <p:spPr>
          <a:xfrm>
            <a:off x="288350" y="4449275"/>
            <a:ext cx="5005200" cy="14433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3" name="Google Shape;253;p25"/>
          <p:cNvSpPr txBox="1"/>
          <p:nvPr/>
        </p:nvSpPr>
        <p:spPr>
          <a:xfrm>
            <a:off x="1248356" y="3843875"/>
            <a:ext cx="1974900" cy="530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900"/>
              <a:t>SASA </a:t>
            </a:r>
            <a:r>
              <a:rPr lang="en-US" sz="1900"/>
              <a:t>ARPC</a:t>
            </a:r>
            <a:r>
              <a:rPr b="1" lang="en-US" sz="1900"/>
              <a:t>X</a:t>
            </a:r>
            <a:endParaRPr b="1" sz="1900"/>
          </a:p>
        </p:txBody>
      </p:sp>
      <p:sp>
        <p:nvSpPr>
          <p:cNvPr id="254" name="Google Shape;254;p25"/>
          <p:cNvSpPr txBox="1"/>
          <p:nvPr/>
        </p:nvSpPr>
        <p:spPr>
          <a:xfrm>
            <a:off x="736775" y="4524500"/>
            <a:ext cx="3669600" cy="435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500"/>
              <a:t>Total fuel credit purchased </a:t>
            </a:r>
            <a:r>
              <a:rPr lang="en-US" sz="1500">
                <a:solidFill>
                  <a:schemeClr val="dk1"/>
                </a:solidFill>
              </a:rPr>
              <a:t>via SASA Swaps </a:t>
            </a:r>
            <a:r>
              <a:rPr lang="en-US" sz="1500"/>
              <a:t>by a user in last X days</a:t>
            </a:r>
            <a:endParaRPr sz="1500"/>
          </a:p>
        </p:txBody>
      </p:sp>
      <p:cxnSp>
        <p:nvCxnSpPr>
          <p:cNvPr id="255" name="Google Shape;255;p25"/>
          <p:cNvCxnSpPr/>
          <p:nvPr/>
        </p:nvCxnSpPr>
        <p:spPr>
          <a:xfrm>
            <a:off x="593967" y="5252454"/>
            <a:ext cx="3323700" cy="300"/>
          </a:xfrm>
          <a:prstGeom prst="straightConnector1">
            <a:avLst/>
          </a:prstGeom>
          <a:noFill/>
          <a:ln cap="flat" cmpd="sng" w="9525">
            <a:solidFill>
              <a:srgbClr val="000000"/>
            </a:solidFill>
            <a:prstDash val="solid"/>
            <a:round/>
            <a:headEnd len="med" w="med" type="none"/>
            <a:tailEnd len="med" w="med" type="none"/>
          </a:ln>
        </p:spPr>
      </p:cxnSp>
      <p:sp>
        <p:nvSpPr>
          <p:cNvPr id="256" name="Google Shape;256;p25"/>
          <p:cNvSpPr txBox="1"/>
          <p:nvPr/>
        </p:nvSpPr>
        <p:spPr>
          <a:xfrm>
            <a:off x="736775" y="5300150"/>
            <a:ext cx="3038100" cy="435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500"/>
              <a:t>Total cooker days for a user in last X days</a:t>
            </a:r>
            <a:endParaRPr sz="1500"/>
          </a:p>
        </p:txBody>
      </p:sp>
      <p:sp>
        <p:nvSpPr>
          <p:cNvPr id="257" name="Google Shape;257;p25"/>
          <p:cNvSpPr/>
          <p:nvPr/>
        </p:nvSpPr>
        <p:spPr>
          <a:xfrm>
            <a:off x="4110517" y="5081442"/>
            <a:ext cx="345900" cy="342300"/>
          </a:xfrm>
          <a:prstGeom prst="mathMultiply">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8" name="Google Shape;258;p25"/>
          <p:cNvSpPr txBox="1"/>
          <p:nvPr/>
        </p:nvSpPr>
        <p:spPr>
          <a:xfrm>
            <a:off x="4331225" y="5034642"/>
            <a:ext cx="962400" cy="435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500"/>
              <a:t>30.4375</a:t>
            </a:r>
            <a:endParaRPr sz="1500"/>
          </a:p>
        </p:txBody>
      </p:sp>
      <p:sp>
        <p:nvSpPr>
          <p:cNvPr id="259" name="Google Shape;259;p25"/>
          <p:cNvSpPr/>
          <p:nvPr/>
        </p:nvSpPr>
        <p:spPr>
          <a:xfrm>
            <a:off x="6152600" y="1809150"/>
            <a:ext cx="5005200" cy="14433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0" name="Google Shape;260;p25"/>
          <p:cNvSpPr txBox="1"/>
          <p:nvPr/>
        </p:nvSpPr>
        <p:spPr>
          <a:xfrm>
            <a:off x="7017808" y="1258550"/>
            <a:ext cx="2186400" cy="530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900"/>
              <a:t>SASA </a:t>
            </a:r>
            <a:r>
              <a:rPr lang="en-US" sz="1900"/>
              <a:t>ALPU</a:t>
            </a:r>
            <a:r>
              <a:rPr b="1" lang="en-US" sz="1900"/>
              <a:t>X</a:t>
            </a:r>
            <a:endParaRPr b="1" sz="1900"/>
          </a:p>
        </p:txBody>
      </p:sp>
      <p:sp>
        <p:nvSpPr>
          <p:cNvPr id="261" name="Google Shape;261;p25"/>
          <p:cNvSpPr txBox="1"/>
          <p:nvPr/>
        </p:nvSpPr>
        <p:spPr>
          <a:xfrm>
            <a:off x="6601025" y="1884387"/>
            <a:ext cx="3263400" cy="435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500"/>
              <a:t>Total fuel purchased </a:t>
            </a:r>
            <a:r>
              <a:rPr lang="en-US" sz="1500">
                <a:solidFill>
                  <a:schemeClr val="dk1"/>
                </a:solidFill>
              </a:rPr>
              <a:t>via SASA Swaps </a:t>
            </a:r>
            <a:r>
              <a:rPr lang="en-US" sz="1500"/>
              <a:t>by a user in last X days</a:t>
            </a:r>
            <a:endParaRPr sz="1500"/>
          </a:p>
        </p:txBody>
      </p:sp>
      <p:cxnSp>
        <p:nvCxnSpPr>
          <p:cNvPr id="262" name="Google Shape;262;p25"/>
          <p:cNvCxnSpPr/>
          <p:nvPr/>
        </p:nvCxnSpPr>
        <p:spPr>
          <a:xfrm>
            <a:off x="6458217" y="2612329"/>
            <a:ext cx="3323700" cy="300"/>
          </a:xfrm>
          <a:prstGeom prst="straightConnector1">
            <a:avLst/>
          </a:prstGeom>
          <a:noFill/>
          <a:ln cap="flat" cmpd="sng" w="9525">
            <a:solidFill>
              <a:srgbClr val="000000"/>
            </a:solidFill>
            <a:prstDash val="solid"/>
            <a:round/>
            <a:headEnd len="med" w="med" type="none"/>
            <a:tailEnd len="med" w="med" type="none"/>
          </a:ln>
        </p:spPr>
      </p:cxnSp>
      <p:sp>
        <p:nvSpPr>
          <p:cNvPr id="263" name="Google Shape;263;p25"/>
          <p:cNvSpPr txBox="1"/>
          <p:nvPr/>
        </p:nvSpPr>
        <p:spPr>
          <a:xfrm>
            <a:off x="6601025" y="2660025"/>
            <a:ext cx="3038100" cy="435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500"/>
              <a:t>Total user days for a user in last X days</a:t>
            </a:r>
            <a:endParaRPr sz="1500"/>
          </a:p>
        </p:txBody>
      </p:sp>
      <p:sp>
        <p:nvSpPr>
          <p:cNvPr id="264" name="Google Shape;264;p25"/>
          <p:cNvSpPr/>
          <p:nvPr/>
        </p:nvSpPr>
        <p:spPr>
          <a:xfrm>
            <a:off x="9924617" y="2383042"/>
            <a:ext cx="345900" cy="342300"/>
          </a:xfrm>
          <a:prstGeom prst="mathMultiply">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5" name="Google Shape;265;p25"/>
          <p:cNvSpPr txBox="1"/>
          <p:nvPr/>
        </p:nvSpPr>
        <p:spPr>
          <a:xfrm>
            <a:off x="10195475" y="2336242"/>
            <a:ext cx="962400" cy="435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500"/>
              <a:t>30.4375</a:t>
            </a:r>
            <a:endParaRPr sz="1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26"/>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71" name="Google Shape;271;p26"/>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Metrics </a:t>
            </a:r>
            <a:endParaRPr/>
          </a:p>
        </p:txBody>
      </p:sp>
      <p:sp>
        <p:nvSpPr>
          <p:cNvPr id="272" name="Google Shape;272;p26"/>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368300" lvl="0" marL="457200" rtl="0" algn="l">
              <a:spcBef>
                <a:spcPts val="0"/>
              </a:spcBef>
              <a:spcAft>
                <a:spcPts val="0"/>
              </a:spcAft>
              <a:buSzPts val="2200"/>
              <a:buChar char="●"/>
            </a:pPr>
            <a:r>
              <a:rPr b="1" lang="en-US" sz="2200"/>
              <a:t>customer_type_id</a:t>
            </a:r>
            <a:r>
              <a:rPr lang="en-US" sz="2200"/>
              <a:t> - type of customer from user table.</a:t>
            </a:r>
            <a:endParaRPr sz="2200"/>
          </a:p>
          <a:p>
            <a:pPr indent="-368300" lvl="0" marL="457200" rtl="0" algn="l">
              <a:spcBef>
                <a:spcPts val="0"/>
              </a:spcBef>
              <a:spcAft>
                <a:spcPts val="0"/>
              </a:spcAft>
              <a:buSzPts val="2200"/>
              <a:buChar char="●"/>
            </a:pPr>
            <a:r>
              <a:rPr b="1" lang="en-US" sz="2200"/>
              <a:t>is_fuel_user</a:t>
            </a:r>
            <a:r>
              <a:rPr lang="en-US" sz="2200"/>
              <a:t> - Based on canister assigned or not.</a:t>
            </a:r>
            <a:endParaRPr sz="2200"/>
          </a:p>
          <a:p>
            <a:pPr indent="-368300" lvl="0" marL="457200" rtl="0" algn="l">
              <a:spcBef>
                <a:spcPts val="0"/>
              </a:spcBef>
              <a:spcAft>
                <a:spcPts val="0"/>
              </a:spcAft>
              <a:buSzPts val="2200"/>
              <a:buChar char="●"/>
            </a:pPr>
            <a:r>
              <a:rPr b="1" lang="en-US" sz="2200"/>
              <a:t>transaction_type</a:t>
            </a:r>
            <a:r>
              <a:rPr lang="en-US" sz="2200"/>
              <a:t> = 37</a:t>
            </a:r>
            <a:endParaRPr sz="2200"/>
          </a:p>
          <a:p>
            <a:pPr indent="-368300" lvl="0" marL="457200" rtl="0" algn="l">
              <a:spcBef>
                <a:spcPts val="0"/>
              </a:spcBef>
              <a:spcAft>
                <a:spcPts val="0"/>
              </a:spcAft>
              <a:buSzPts val="2200"/>
              <a:buChar char="●"/>
            </a:pPr>
            <a:r>
              <a:rPr b="1" lang="en-US" sz="2200"/>
              <a:t>koko_sasa</a:t>
            </a:r>
            <a:r>
              <a:rPr lang="en-US" sz="2200"/>
              <a:t> Transaction method [From KOKO SASA DB] </a:t>
            </a:r>
            <a:endParaRPr sz="2400"/>
          </a:p>
          <a:p>
            <a:pPr indent="0" lvl="0" marL="0" rtl="0" algn="l">
              <a:spcBef>
                <a:spcPts val="1000"/>
              </a:spcBef>
              <a:spcAft>
                <a:spcPts val="0"/>
              </a:spcAft>
              <a:buClr>
                <a:schemeClr val="dk1"/>
              </a:buClr>
              <a:buSzPts val="1100"/>
              <a:buFont typeface="Arial"/>
              <a:buNone/>
            </a:pPr>
            <a:r>
              <a:rPr b="1" lang="en-US" sz="2400" u="sng"/>
              <a:t>COOKER, CANISTERS and SWAPS</a:t>
            </a:r>
            <a:endParaRPr b="1" sz="2400" u="sng"/>
          </a:p>
          <a:p>
            <a:pPr indent="-355600" lvl="0" marL="457200" rtl="0" algn="l">
              <a:spcBef>
                <a:spcPts val="0"/>
              </a:spcBef>
              <a:spcAft>
                <a:spcPts val="0"/>
              </a:spcAft>
              <a:buSzPts val="2000"/>
              <a:buChar char="●"/>
            </a:pPr>
            <a:r>
              <a:rPr b="1" lang="en-US" sz="2000"/>
              <a:t>cust_tenure (Global) </a:t>
            </a:r>
            <a:r>
              <a:rPr lang="en-US" sz="2000"/>
              <a:t>- no. of days from earliest cooker/canister purchase/assignment till date. (NULL in case of not a customer).</a:t>
            </a:r>
            <a:endParaRPr sz="2000"/>
          </a:p>
          <a:p>
            <a:pPr indent="-355600" lvl="0" marL="457200" rtl="0" algn="l">
              <a:spcBef>
                <a:spcPts val="0"/>
              </a:spcBef>
              <a:spcAft>
                <a:spcPts val="0"/>
              </a:spcAft>
              <a:buSzPts val="2000"/>
              <a:buFont typeface="Nunito"/>
              <a:buChar char="●"/>
            </a:pPr>
            <a:r>
              <a:rPr b="1" lang="en-US" sz="2000"/>
              <a:t>sasa_tenure - </a:t>
            </a:r>
            <a:r>
              <a:rPr lang="en-US" sz="2000"/>
              <a:t>no. of days since first Sasa Swap.</a:t>
            </a:r>
            <a:endParaRPr sz="2000"/>
          </a:p>
          <a:p>
            <a:pPr indent="-355600" lvl="0" marL="457200" rtl="0" algn="l">
              <a:spcBef>
                <a:spcPts val="0"/>
              </a:spcBef>
              <a:spcAft>
                <a:spcPts val="0"/>
              </a:spcAft>
              <a:buSzPts val="2000"/>
              <a:buChar char="●"/>
            </a:pPr>
            <a:r>
              <a:rPr b="1" lang="en-US" sz="2000"/>
              <a:t>cooker_days</a:t>
            </a:r>
            <a:r>
              <a:rPr lang="en-US" sz="2000"/>
              <a:t> - </a:t>
            </a:r>
            <a:r>
              <a:rPr b="1" lang="en-US" sz="2000"/>
              <a:t>SUM</a:t>
            </a:r>
            <a:r>
              <a:rPr lang="en-US" sz="2000"/>
              <a:t>(days since ownership of </a:t>
            </a:r>
            <a:r>
              <a:rPr b="1" lang="en-US" sz="2000"/>
              <a:t>each</a:t>
            </a:r>
            <a:r>
              <a:rPr lang="en-US" sz="2000"/>
              <a:t> cooker) for that particular user.</a:t>
            </a:r>
            <a:endParaRPr sz="2000"/>
          </a:p>
          <a:p>
            <a:pPr indent="-355600" lvl="0" marL="457200" rtl="0" algn="l">
              <a:spcBef>
                <a:spcPts val="0"/>
              </a:spcBef>
              <a:spcAft>
                <a:spcPts val="0"/>
              </a:spcAft>
              <a:buSzPts val="2000"/>
              <a:buChar char="●"/>
            </a:pPr>
            <a:r>
              <a:rPr b="1" lang="en-US" sz="2000"/>
              <a:t>num_cookers </a:t>
            </a:r>
            <a:r>
              <a:rPr lang="en-US" sz="2000"/>
              <a:t>- no. of cookers owned by the customer.</a:t>
            </a:r>
            <a:endParaRPr sz="2000"/>
          </a:p>
          <a:p>
            <a:pPr indent="-355600" lvl="0" marL="457200" rtl="0" algn="l">
              <a:spcBef>
                <a:spcPts val="0"/>
              </a:spcBef>
              <a:spcAft>
                <a:spcPts val="0"/>
              </a:spcAft>
              <a:buSzPts val="2000"/>
              <a:buChar char="●"/>
            </a:pPr>
            <a:r>
              <a:rPr b="1" lang="en-US" sz="2000"/>
              <a:t>num_canisters </a:t>
            </a:r>
            <a:r>
              <a:rPr lang="en-US" sz="2000"/>
              <a:t>- no. of canisters currently assigned to the customer on the day (INCLUDING SWAP).</a:t>
            </a:r>
            <a:endParaRPr sz="2400"/>
          </a:p>
        </p:txBody>
      </p:sp>
      <p:sp>
        <p:nvSpPr>
          <p:cNvPr id="273" name="Google Shape;273;p2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27"/>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79" name="Google Shape;279;p27"/>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Metrics </a:t>
            </a:r>
            <a:endParaRPr/>
          </a:p>
        </p:txBody>
      </p:sp>
      <p:sp>
        <p:nvSpPr>
          <p:cNvPr id="280" name="Google Shape;280;p27"/>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sz="2400" u="sng"/>
              <a:t>FUEL</a:t>
            </a:r>
            <a:endParaRPr b="1" sz="2400" u="sng"/>
          </a:p>
          <a:p>
            <a:pPr indent="0" lvl="0" marL="0" rtl="0" algn="l">
              <a:spcBef>
                <a:spcPts val="0"/>
              </a:spcBef>
              <a:spcAft>
                <a:spcPts val="0"/>
              </a:spcAft>
              <a:buClr>
                <a:schemeClr val="dk1"/>
              </a:buClr>
              <a:buSzPts val="1100"/>
              <a:buFont typeface="Arial"/>
              <a:buNone/>
            </a:pPr>
            <a:r>
              <a:rPr b="1" lang="en-US" sz="2100"/>
              <a:t>last_fuel_purchase </a:t>
            </a:r>
            <a:r>
              <a:rPr lang="en-US" sz="2100"/>
              <a:t>- no. of days from Metric date to last fuel purchased date. [Global]</a:t>
            </a:r>
            <a:endParaRPr b="1" sz="2100"/>
          </a:p>
          <a:p>
            <a:pPr indent="0" lvl="0" marL="0" rtl="0" algn="l">
              <a:spcBef>
                <a:spcPts val="0"/>
              </a:spcBef>
              <a:spcAft>
                <a:spcPts val="0"/>
              </a:spcAft>
              <a:buClr>
                <a:schemeClr val="dk1"/>
              </a:buClr>
              <a:buSzPts val="1100"/>
              <a:buFont typeface="Arial"/>
              <a:buNone/>
            </a:pPr>
            <a:r>
              <a:rPr b="1" lang="en-US" sz="2100"/>
              <a:t>last_canister_swap - </a:t>
            </a:r>
            <a:r>
              <a:rPr lang="en-US" sz="2100"/>
              <a:t>no. of days since last canister swap</a:t>
            </a:r>
            <a:endParaRPr sz="2100"/>
          </a:p>
          <a:p>
            <a:pPr indent="0" lvl="0" marL="0" rtl="0" algn="l">
              <a:spcBef>
                <a:spcPts val="0"/>
              </a:spcBef>
              <a:spcAft>
                <a:spcPts val="0"/>
              </a:spcAft>
              <a:buNone/>
            </a:pPr>
            <a:r>
              <a:rPr b="1" lang="en-US" sz="2100"/>
              <a:t>num_swaps</a:t>
            </a:r>
            <a:r>
              <a:rPr lang="en-US" sz="2100"/>
              <a:t> - no. of swaps made by this customer on the day</a:t>
            </a:r>
            <a:endParaRPr sz="2100"/>
          </a:p>
          <a:p>
            <a:pPr indent="0" lvl="0" marL="0" rtl="0" algn="l">
              <a:spcBef>
                <a:spcPts val="0"/>
              </a:spcBef>
              <a:spcAft>
                <a:spcPts val="0"/>
              </a:spcAft>
              <a:buNone/>
            </a:pPr>
            <a:r>
              <a:rPr b="1" lang="en-US" sz="2100"/>
              <a:t>cum_num_swaps</a:t>
            </a:r>
            <a:r>
              <a:rPr lang="en-US" sz="2100"/>
              <a:t> - cumulative no. of swaps EVER made by the customer.</a:t>
            </a:r>
            <a:endParaRPr sz="2100"/>
          </a:p>
          <a:p>
            <a:pPr indent="0" lvl="0" marL="0" rtl="0" algn="l">
              <a:spcBef>
                <a:spcPts val="0"/>
              </a:spcBef>
              <a:spcAft>
                <a:spcPts val="0"/>
              </a:spcAft>
              <a:buClr>
                <a:schemeClr val="dk1"/>
              </a:buClr>
              <a:buSzPts val="1100"/>
              <a:buFont typeface="Arial"/>
              <a:buNone/>
            </a:pPr>
            <a:r>
              <a:rPr b="1" lang="en-US" sz="2100"/>
              <a:t>sasa_fuel_dispensed_paid_ml - </a:t>
            </a:r>
            <a:r>
              <a:rPr lang="en-US" sz="2100"/>
              <a:t>paid swap fuel in the day by the user.</a:t>
            </a:r>
            <a:endParaRPr sz="2100"/>
          </a:p>
          <a:p>
            <a:pPr indent="0" lvl="0" marL="0" rtl="0" algn="l">
              <a:spcBef>
                <a:spcPts val="0"/>
              </a:spcBef>
              <a:spcAft>
                <a:spcPts val="0"/>
              </a:spcAft>
              <a:buClr>
                <a:schemeClr val="dk1"/>
              </a:buClr>
              <a:buSzPts val="1100"/>
              <a:buFont typeface="Arial"/>
              <a:buNone/>
            </a:pPr>
            <a:r>
              <a:rPr b="1" lang="en-US" sz="2100"/>
              <a:t>sasa_fuel_dispensed_paid_total_ml - </a:t>
            </a:r>
            <a:r>
              <a:rPr lang="en-US" sz="2100"/>
              <a:t>total swap fuel by the user.</a:t>
            </a:r>
            <a:endParaRPr sz="2100"/>
          </a:p>
          <a:p>
            <a:pPr indent="0" lvl="0" marL="0" rtl="0" algn="l">
              <a:spcBef>
                <a:spcPts val="0"/>
              </a:spcBef>
              <a:spcAft>
                <a:spcPts val="0"/>
              </a:spcAft>
              <a:buClr>
                <a:schemeClr val="dk1"/>
              </a:buClr>
              <a:buSzPts val="1100"/>
              <a:buFont typeface="Arial"/>
              <a:buNone/>
            </a:pPr>
            <a:r>
              <a:t/>
            </a:r>
            <a:endParaRPr sz="2100"/>
          </a:p>
          <a:p>
            <a:pPr indent="0" lvl="0" marL="0" rtl="0" algn="l">
              <a:spcBef>
                <a:spcPts val="0"/>
              </a:spcBef>
              <a:spcAft>
                <a:spcPts val="0"/>
              </a:spcAft>
              <a:buClr>
                <a:schemeClr val="dk1"/>
              </a:buClr>
              <a:buSzPts val="1100"/>
              <a:buFont typeface="Arial"/>
              <a:buNone/>
            </a:pPr>
            <a:r>
              <a:rPr b="1" lang="en-US" sz="2100"/>
              <a:t>items_purchased_ksh</a:t>
            </a:r>
            <a:r>
              <a:rPr lang="en-US" sz="2100"/>
              <a:t> - shillings spent on cookers/canisters in the day.[Global]</a:t>
            </a:r>
            <a:endParaRPr sz="2100"/>
          </a:p>
          <a:p>
            <a:pPr indent="0" lvl="0" marL="0" rtl="0" algn="l">
              <a:spcBef>
                <a:spcPts val="0"/>
              </a:spcBef>
              <a:spcAft>
                <a:spcPts val="0"/>
              </a:spcAft>
              <a:buClr>
                <a:schemeClr val="dk1"/>
              </a:buClr>
              <a:buSzPts val="1100"/>
              <a:buFont typeface="Arial"/>
              <a:buNone/>
            </a:pPr>
            <a:r>
              <a:rPr b="1" lang="en-US" sz="2100"/>
              <a:t>sasa_fuel_purchased_ksh</a:t>
            </a:r>
            <a:r>
              <a:rPr lang="en-US" sz="2100"/>
              <a:t> - shillings spent on swaps in the day.</a:t>
            </a:r>
            <a:endParaRPr sz="2100"/>
          </a:p>
          <a:p>
            <a:pPr indent="0" lvl="0" marL="0" rtl="0" algn="l">
              <a:spcBef>
                <a:spcPts val="0"/>
              </a:spcBef>
              <a:spcAft>
                <a:spcPts val="0"/>
              </a:spcAft>
              <a:buClr>
                <a:schemeClr val="dk1"/>
              </a:buClr>
              <a:buSzPts val="1100"/>
              <a:buFont typeface="Arial"/>
              <a:buNone/>
            </a:pPr>
            <a:r>
              <a:rPr b="1" lang="en-US" sz="2100"/>
              <a:t>sasa_fuel_purchased_total_ksh</a:t>
            </a:r>
            <a:r>
              <a:rPr lang="en-US" sz="2100"/>
              <a:t> - total shillings spent on swaps by the user to date.</a:t>
            </a:r>
            <a:endParaRPr sz="2100"/>
          </a:p>
        </p:txBody>
      </p:sp>
      <p:sp>
        <p:nvSpPr>
          <p:cNvPr id="281" name="Google Shape;281;p2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